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A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A4B3C8-3627-4383-9B2B-665D5DC80F75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ru-RU"/>
        </a:p>
      </dgm:t>
    </dgm:pt>
    <dgm:pt modelId="{A860E963-BF52-4E76-B3CA-92FA3797FC20}">
      <dgm:prSet phldrT="[Текст]"/>
      <dgm:spPr/>
      <dgm:t>
        <a:bodyPr/>
        <a:lstStyle/>
        <a:p>
          <a:r>
            <a:rPr lang="en-US" dirty="0"/>
            <a:t>Word2Vec</a:t>
          </a:r>
          <a:r>
            <a:rPr lang="ru-RU" dirty="0"/>
            <a:t> </a:t>
          </a:r>
          <a:r>
            <a:rPr lang="en-US" dirty="0"/>
            <a:t>+ FC</a:t>
          </a:r>
          <a:endParaRPr lang="ru-RU" dirty="0"/>
        </a:p>
      </dgm:t>
    </dgm:pt>
    <dgm:pt modelId="{6399203A-D02A-4A48-81ED-770C08B64202}" type="parTrans" cxnId="{CEE66F7C-3F46-4A0A-B81F-35D68B53AC26}">
      <dgm:prSet/>
      <dgm:spPr/>
      <dgm:t>
        <a:bodyPr/>
        <a:lstStyle/>
        <a:p>
          <a:endParaRPr lang="ru-RU"/>
        </a:p>
      </dgm:t>
    </dgm:pt>
    <dgm:pt modelId="{187E3A4D-B89A-49A0-A83B-D8D52FFF775D}" type="sibTrans" cxnId="{CEE66F7C-3F46-4A0A-B81F-35D68B53AC26}">
      <dgm:prSet/>
      <dgm:spPr/>
      <dgm:t>
        <a:bodyPr/>
        <a:lstStyle/>
        <a:p>
          <a:endParaRPr lang="ru-RU"/>
        </a:p>
      </dgm:t>
    </dgm:pt>
    <dgm:pt modelId="{104F5ECF-D5E0-46EE-B174-6F1E93F1A53B}">
      <dgm:prSet phldrT="[Текст]"/>
      <dgm:spPr/>
      <dgm:t>
        <a:bodyPr/>
        <a:lstStyle/>
        <a:p>
          <a:r>
            <a:rPr lang="en-US" dirty="0"/>
            <a:t>BERT + GNN</a:t>
          </a:r>
          <a:endParaRPr lang="ru-RU" dirty="0"/>
        </a:p>
      </dgm:t>
    </dgm:pt>
    <dgm:pt modelId="{F5DF8A35-9B41-4A5B-81E7-781B0F0CF793}" type="parTrans" cxnId="{24BE400C-D383-4C5B-9A8D-9F4C97CA3969}">
      <dgm:prSet/>
      <dgm:spPr/>
      <dgm:t>
        <a:bodyPr/>
        <a:lstStyle/>
        <a:p>
          <a:endParaRPr lang="ru-RU"/>
        </a:p>
      </dgm:t>
    </dgm:pt>
    <dgm:pt modelId="{BE476AC5-49DA-42A8-B281-41ADBB66A187}" type="sibTrans" cxnId="{24BE400C-D383-4C5B-9A8D-9F4C97CA3969}">
      <dgm:prSet/>
      <dgm:spPr/>
      <dgm:t>
        <a:bodyPr/>
        <a:lstStyle/>
        <a:p>
          <a:endParaRPr lang="ru-RU"/>
        </a:p>
      </dgm:t>
    </dgm:pt>
    <dgm:pt modelId="{E0FB5D1C-7200-4E3D-9DD6-30F03AAD99EF}">
      <dgm:prSet phldrT="[Текст]"/>
      <dgm:spPr/>
      <dgm:t>
        <a:bodyPr/>
        <a:lstStyle/>
        <a:p>
          <a:r>
            <a:rPr lang="en-US" dirty="0"/>
            <a:t>BERT + FC</a:t>
          </a:r>
          <a:endParaRPr lang="ru-RU" dirty="0"/>
        </a:p>
      </dgm:t>
    </dgm:pt>
    <dgm:pt modelId="{6DF2302E-257F-42BC-8166-41974DD7A00C}" type="parTrans" cxnId="{17B9C05C-E387-44D6-8F2E-4BDDB6494E40}">
      <dgm:prSet/>
      <dgm:spPr/>
      <dgm:t>
        <a:bodyPr/>
        <a:lstStyle/>
        <a:p>
          <a:endParaRPr lang="ru-RU"/>
        </a:p>
      </dgm:t>
    </dgm:pt>
    <dgm:pt modelId="{BF149340-24F2-4514-966C-C1C596E2AFA2}" type="sibTrans" cxnId="{17B9C05C-E387-44D6-8F2E-4BDDB6494E40}">
      <dgm:prSet/>
      <dgm:spPr/>
      <dgm:t>
        <a:bodyPr/>
        <a:lstStyle/>
        <a:p>
          <a:endParaRPr lang="ru-RU"/>
        </a:p>
      </dgm:t>
    </dgm:pt>
    <dgm:pt modelId="{9B053BDB-DB00-4A3E-91A5-81E16D237D19}">
      <dgm:prSet phldrT="[Текст]"/>
      <dgm:spPr/>
      <dgm:t>
        <a:bodyPr/>
        <a:lstStyle/>
        <a:p>
          <a:r>
            <a:rPr lang="en-US" dirty="0"/>
            <a:t>TF-IDF + Node2Vec + FC</a:t>
          </a:r>
          <a:endParaRPr lang="ru-RU" dirty="0"/>
        </a:p>
      </dgm:t>
    </dgm:pt>
    <dgm:pt modelId="{8883F72D-FE47-43D1-90D4-62C5351DFBC5}" type="parTrans" cxnId="{8263DDB3-B757-435A-A361-1C23092F90C0}">
      <dgm:prSet/>
      <dgm:spPr/>
      <dgm:t>
        <a:bodyPr/>
        <a:lstStyle/>
        <a:p>
          <a:endParaRPr lang="ru-RU"/>
        </a:p>
      </dgm:t>
    </dgm:pt>
    <dgm:pt modelId="{59F4387E-7E2B-44C8-BD9A-1ED12C520687}" type="sibTrans" cxnId="{8263DDB3-B757-435A-A361-1C23092F90C0}">
      <dgm:prSet/>
      <dgm:spPr/>
      <dgm:t>
        <a:bodyPr/>
        <a:lstStyle/>
        <a:p>
          <a:endParaRPr lang="ru-RU"/>
        </a:p>
      </dgm:t>
    </dgm:pt>
    <dgm:pt modelId="{4A60A083-E54D-4FCF-B044-D9C0EC55F12E}" type="pres">
      <dgm:prSet presAssocID="{2AA4B3C8-3627-4383-9B2B-665D5DC80F7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2A19AAB-DC5C-46D1-9061-748C8F806ED5}" type="pres">
      <dgm:prSet presAssocID="{A860E963-BF52-4E76-B3CA-92FA3797FC20}" presName="hierRoot1" presStyleCnt="0"/>
      <dgm:spPr/>
    </dgm:pt>
    <dgm:pt modelId="{6868FDD8-0D3A-43BF-A94E-EE1D629465E3}" type="pres">
      <dgm:prSet presAssocID="{A860E963-BF52-4E76-B3CA-92FA3797FC20}" presName="composite" presStyleCnt="0"/>
      <dgm:spPr/>
    </dgm:pt>
    <dgm:pt modelId="{1F08EC3C-3F2D-4421-B436-B0B88BE55029}" type="pres">
      <dgm:prSet presAssocID="{A860E963-BF52-4E76-B3CA-92FA3797FC20}" presName="image" presStyleLbl="node0" presStyleIdx="0" presStyleCnt="1" custLinFactNeighborX="30886" custLinFactNeighborY="-1538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5C07D24-4F7F-47A6-864A-92CA7D209AC2}" type="pres">
      <dgm:prSet presAssocID="{A860E963-BF52-4E76-B3CA-92FA3797FC20}" presName="text" presStyleLbl="revTx" presStyleIdx="0" presStyleCnt="4" custScaleX="192381" custLinFactNeighborX="65389" custLinFactNeighborY="-390">
        <dgm:presLayoutVars>
          <dgm:chPref val="3"/>
        </dgm:presLayoutVars>
      </dgm:prSet>
      <dgm:spPr/>
    </dgm:pt>
    <dgm:pt modelId="{D592038E-AD51-4177-8E33-F2E0E2653786}" type="pres">
      <dgm:prSet presAssocID="{A860E963-BF52-4E76-B3CA-92FA3797FC20}" presName="hierChild2" presStyleCnt="0"/>
      <dgm:spPr/>
    </dgm:pt>
    <dgm:pt modelId="{8D39CE30-2709-4065-A79C-35FDCDEFA2A9}" type="pres">
      <dgm:prSet presAssocID="{F5DF8A35-9B41-4A5B-81E7-781B0F0CF793}" presName="Name10" presStyleLbl="parChTrans1D2" presStyleIdx="0" presStyleCnt="1"/>
      <dgm:spPr/>
    </dgm:pt>
    <dgm:pt modelId="{5390D903-8BFC-4FFD-A4B8-9A673F4EA108}" type="pres">
      <dgm:prSet presAssocID="{104F5ECF-D5E0-46EE-B174-6F1E93F1A53B}" presName="hierRoot2" presStyleCnt="0"/>
      <dgm:spPr/>
    </dgm:pt>
    <dgm:pt modelId="{FF439F0E-45D8-47AF-A568-676947EDB284}" type="pres">
      <dgm:prSet presAssocID="{104F5ECF-D5E0-46EE-B174-6F1E93F1A53B}" presName="composite2" presStyleCnt="0"/>
      <dgm:spPr/>
    </dgm:pt>
    <dgm:pt modelId="{61A8D6B6-8161-434B-9608-2BB5F2421CE1}" type="pres">
      <dgm:prSet presAssocID="{104F5ECF-D5E0-46EE-B174-6F1E93F1A53B}" presName="image2" presStyleLbl="node2" presStyleIdx="0" presStyleCnt="1" custLinFactNeighborX="18412" custLinFactNeighborY="-3618"/>
      <dgm:spPr>
        <a:blipFill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C1E79D8B-E2E3-4E28-AA3F-90F20F551FA6}" type="pres">
      <dgm:prSet presAssocID="{104F5ECF-D5E0-46EE-B174-6F1E93F1A53B}" presName="text2" presStyleLbl="revTx" presStyleIdx="1" presStyleCnt="4" custScaleX="155087" custLinFactNeighborX="46384" custLinFactNeighborY="-5485">
        <dgm:presLayoutVars>
          <dgm:chPref val="3"/>
        </dgm:presLayoutVars>
      </dgm:prSet>
      <dgm:spPr/>
    </dgm:pt>
    <dgm:pt modelId="{D4EBF92A-9CC2-4E51-9D9D-74A2E75CE5EC}" type="pres">
      <dgm:prSet presAssocID="{104F5ECF-D5E0-46EE-B174-6F1E93F1A53B}" presName="hierChild3" presStyleCnt="0"/>
      <dgm:spPr/>
    </dgm:pt>
    <dgm:pt modelId="{968541D9-4B67-4481-A157-D510DF26B4F6}" type="pres">
      <dgm:prSet presAssocID="{6DF2302E-257F-42BC-8166-41974DD7A00C}" presName="Name17" presStyleLbl="parChTrans1D3" presStyleIdx="0" presStyleCnt="1"/>
      <dgm:spPr/>
    </dgm:pt>
    <dgm:pt modelId="{2C1F5454-1E4D-4250-96F5-ADC1BEA8C8B9}" type="pres">
      <dgm:prSet presAssocID="{E0FB5D1C-7200-4E3D-9DD6-30F03AAD99EF}" presName="hierRoot3" presStyleCnt="0"/>
      <dgm:spPr/>
    </dgm:pt>
    <dgm:pt modelId="{13177D7D-92EE-43A0-B73C-AA6148376E83}" type="pres">
      <dgm:prSet presAssocID="{E0FB5D1C-7200-4E3D-9DD6-30F03AAD99EF}" presName="composite3" presStyleCnt="0"/>
      <dgm:spPr/>
    </dgm:pt>
    <dgm:pt modelId="{D8347E44-0C4D-4923-BC0E-0E0FA9EBE546}" type="pres">
      <dgm:prSet presAssocID="{E0FB5D1C-7200-4E3D-9DD6-30F03AAD99EF}" presName="image3" presStyleLbl="node3" presStyleIdx="0" presStyleCnt="1" custLinFactNeighborX="12544"/>
      <dgm:spPr>
        <a:blipFill>
          <a:blip xmlns:r="http://schemas.openxmlformats.org/officeDocument/2006/relationships" r:embed="rId3"/>
          <a:srcRect/>
          <a:stretch>
            <a:fillRect l="-25000" r="-25000"/>
          </a:stretch>
        </a:blipFill>
      </dgm:spPr>
    </dgm:pt>
    <dgm:pt modelId="{2F857CDB-A13A-42C1-B6E2-7C42C5D9BF30}" type="pres">
      <dgm:prSet presAssocID="{E0FB5D1C-7200-4E3D-9DD6-30F03AAD99EF}" presName="text3" presStyleLbl="revTx" presStyleIdx="2" presStyleCnt="4" custScaleX="140328" custLinFactNeighborX="31260" custLinFactNeighborY="3026">
        <dgm:presLayoutVars>
          <dgm:chPref val="3"/>
        </dgm:presLayoutVars>
      </dgm:prSet>
      <dgm:spPr/>
    </dgm:pt>
    <dgm:pt modelId="{44F92A6D-9858-4A99-B91D-81172A1EDC65}" type="pres">
      <dgm:prSet presAssocID="{E0FB5D1C-7200-4E3D-9DD6-30F03AAD99EF}" presName="hierChild4" presStyleCnt="0"/>
      <dgm:spPr/>
    </dgm:pt>
    <dgm:pt modelId="{23CDAB96-E2E1-4AB6-849B-52A89FE5867E}" type="pres">
      <dgm:prSet presAssocID="{8883F72D-FE47-43D1-90D4-62C5351DFBC5}" presName="Name23" presStyleLbl="parChTrans1D4" presStyleIdx="0" presStyleCnt="1"/>
      <dgm:spPr/>
    </dgm:pt>
    <dgm:pt modelId="{8920015F-BA8C-48AB-8575-3038FDBF4FD4}" type="pres">
      <dgm:prSet presAssocID="{9B053BDB-DB00-4A3E-91A5-81E16D237D19}" presName="hierRoot4" presStyleCnt="0"/>
      <dgm:spPr/>
    </dgm:pt>
    <dgm:pt modelId="{73C2553A-8609-439D-BD9F-52F946F33D03}" type="pres">
      <dgm:prSet presAssocID="{9B053BDB-DB00-4A3E-91A5-81E16D237D19}" presName="composite4" presStyleCnt="0"/>
      <dgm:spPr/>
    </dgm:pt>
    <dgm:pt modelId="{1D0520F3-3229-444D-9522-5B3C687DFA85}" type="pres">
      <dgm:prSet presAssocID="{9B053BDB-DB00-4A3E-91A5-81E16D237D19}" presName="image4" presStyleLbl="node4" presStyleIdx="0" presStyleCnt="1" custLinFactNeighborX="48403" custLinFactNeighborY="-6050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C2BF849-B463-4CCE-812F-5F826598761C}" type="pres">
      <dgm:prSet presAssocID="{9B053BDB-DB00-4A3E-91A5-81E16D237D19}" presName="text4" presStyleLbl="revTx" presStyleIdx="3" presStyleCnt="4" custScaleX="307831" custLinFactX="34112" custLinFactNeighborX="100000" custLinFactNeighborY="-4538">
        <dgm:presLayoutVars>
          <dgm:chPref val="3"/>
        </dgm:presLayoutVars>
      </dgm:prSet>
      <dgm:spPr/>
    </dgm:pt>
    <dgm:pt modelId="{3084150B-3A2B-424A-95AC-D9B8F24152A8}" type="pres">
      <dgm:prSet presAssocID="{9B053BDB-DB00-4A3E-91A5-81E16D237D19}" presName="hierChild5" presStyleCnt="0"/>
      <dgm:spPr/>
    </dgm:pt>
  </dgm:ptLst>
  <dgm:cxnLst>
    <dgm:cxn modelId="{24BE400C-D383-4C5B-9A8D-9F4C97CA3969}" srcId="{A860E963-BF52-4E76-B3CA-92FA3797FC20}" destId="{104F5ECF-D5E0-46EE-B174-6F1E93F1A53B}" srcOrd="0" destOrd="0" parTransId="{F5DF8A35-9B41-4A5B-81E7-781B0F0CF793}" sibTransId="{BE476AC5-49DA-42A8-B281-41ADBB66A187}"/>
    <dgm:cxn modelId="{17B9C05C-E387-44D6-8F2E-4BDDB6494E40}" srcId="{104F5ECF-D5E0-46EE-B174-6F1E93F1A53B}" destId="{E0FB5D1C-7200-4E3D-9DD6-30F03AAD99EF}" srcOrd="0" destOrd="0" parTransId="{6DF2302E-257F-42BC-8166-41974DD7A00C}" sibTransId="{BF149340-24F2-4514-966C-C1C596E2AFA2}"/>
    <dgm:cxn modelId="{EF164B68-35EF-4971-AAF3-8BD97CBCE130}" type="presOf" srcId="{E0FB5D1C-7200-4E3D-9DD6-30F03AAD99EF}" destId="{2F857CDB-A13A-42C1-B6E2-7C42C5D9BF30}" srcOrd="0" destOrd="0" presId="urn:microsoft.com/office/officeart/2009/layout/CirclePictureHierarchy"/>
    <dgm:cxn modelId="{3D013652-F610-4B00-AE74-786B5AC32921}" type="presOf" srcId="{6DF2302E-257F-42BC-8166-41974DD7A00C}" destId="{968541D9-4B67-4481-A157-D510DF26B4F6}" srcOrd="0" destOrd="0" presId="urn:microsoft.com/office/officeart/2009/layout/CirclePictureHierarchy"/>
    <dgm:cxn modelId="{48E8E27B-E6D2-44A0-9B90-1BC7043C057D}" type="presOf" srcId="{2AA4B3C8-3627-4383-9B2B-665D5DC80F75}" destId="{4A60A083-E54D-4FCF-B044-D9C0EC55F12E}" srcOrd="0" destOrd="0" presId="urn:microsoft.com/office/officeart/2009/layout/CirclePictureHierarchy"/>
    <dgm:cxn modelId="{CEE66F7C-3F46-4A0A-B81F-35D68B53AC26}" srcId="{2AA4B3C8-3627-4383-9B2B-665D5DC80F75}" destId="{A860E963-BF52-4E76-B3CA-92FA3797FC20}" srcOrd="0" destOrd="0" parTransId="{6399203A-D02A-4A48-81ED-770C08B64202}" sibTransId="{187E3A4D-B89A-49A0-A83B-D8D52FFF775D}"/>
    <dgm:cxn modelId="{1332DA86-D7F9-4A88-9AD8-6EB3F6ADD0BA}" type="presOf" srcId="{104F5ECF-D5E0-46EE-B174-6F1E93F1A53B}" destId="{C1E79D8B-E2E3-4E28-AA3F-90F20F551FA6}" srcOrd="0" destOrd="0" presId="urn:microsoft.com/office/officeart/2009/layout/CirclePictureHierarchy"/>
    <dgm:cxn modelId="{093714A0-1A3E-4607-9ECA-F2085F0487C1}" type="presOf" srcId="{F5DF8A35-9B41-4A5B-81E7-781B0F0CF793}" destId="{8D39CE30-2709-4065-A79C-35FDCDEFA2A9}" srcOrd="0" destOrd="0" presId="urn:microsoft.com/office/officeart/2009/layout/CirclePictureHierarchy"/>
    <dgm:cxn modelId="{8263DDB3-B757-435A-A361-1C23092F90C0}" srcId="{E0FB5D1C-7200-4E3D-9DD6-30F03AAD99EF}" destId="{9B053BDB-DB00-4A3E-91A5-81E16D237D19}" srcOrd="0" destOrd="0" parTransId="{8883F72D-FE47-43D1-90D4-62C5351DFBC5}" sibTransId="{59F4387E-7E2B-44C8-BD9A-1ED12C520687}"/>
    <dgm:cxn modelId="{779FAFD1-9C53-44EF-A46F-A94FA3DA1A5B}" type="presOf" srcId="{8883F72D-FE47-43D1-90D4-62C5351DFBC5}" destId="{23CDAB96-E2E1-4AB6-849B-52A89FE5867E}" srcOrd="0" destOrd="0" presId="urn:microsoft.com/office/officeart/2009/layout/CirclePictureHierarchy"/>
    <dgm:cxn modelId="{442C95EB-8F4D-4A51-B842-BA1418BBA899}" type="presOf" srcId="{9B053BDB-DB00-4A3E-91A5-81E16D237D19}" destId="{2C2BF849-B463-4CCE-812F-5F826598761C}" srcOrd="0" destOrd="0" presId="urn:microsoft.com/office/officeart/2009/layout/CirclePictureHierarchy"/>
    <dgm:cxn modelId="{E66C6EF4-721C-453F-AE68-C248F8C3CC74}" type="presOf" srcId="{A860E963-BF52-4E76-B3CA-92FA3797FC20}" destId="{15C07D24-4F7F-47A6-864A-92CA7D209AC2}" srcOrd="0" destOrd="0" presId="urn:microsoft.com/office/officeart/2009/layout/CirclePictureHierarchy"/>
    <dgm:cxn modelId="{CDA048C4-771F-4BA1-AC6A-1155CD9E41BC}" type="presParOf" srcId="{4A60A083-E54D-4FCF-B044-D9C0EC55F12E}" destId="{62A19AAB-DC5C-46D1-9061-748C8F806ED5}" srcOrd="0" destOrd="0" presId="urn:microsoft.com/office/officeart/2009/layout/CirclePictureHierarchy"/>
    <dgm:cxn modelId="{E951C997-076F-43CD-8B88-B1B9A68FAD71}" type="presParOf" srcId="{62A19AAB-DC5C-46D1-9061-748C8F806ED5}" destId="{6868FDD8-0D3A-43BF-A94E-EE1D629465E3}" srcOrd="0" destOrd="0" presId="urn:microsoft.com/office/officeart/2009/layout/CirclePictureHierarchy"/>
    <dgm:cxn modelId="{EBEC0BB5-6499-4306-9356-30C596F49F08}" type="presParOf" srcId="{6868FDD8-0D3A-43BF-A94E-EE1D629465E3}" destId="{1F08EC3C-3F2D-4421-B436-B0B88BE55029}" srcOrd="0" destOrd="0" presId="urn:microsoft.com/office/officeart/2009/layout/CirclePictureHierarchy"/>
    <dgm:cxn modelId="{CB7B2ABE-8E88-415B-B207-A1DFF9C3C31D}" type="presParOf" srcId="{6868FDD8-0D3A-43BF-A94E-EE1D629465E3}" destId="{15C07D24-4F7F-47A6-864A-92CA7D209AC2}" srcOrd="1" destOrd="0" presId="urn:microsoft.com/office/officeart/2009/layout/CirclePictureHierarchy"/>
    <dgm:cxn modelId="{310ACE89-53A3-4790-8722-DA70D0483515}" type="presParOf" srcId="{62A19AAB-DC5C-46D1-9061-748C8F806ED5}" destId="{D592038E-AD51-4177-8E33-F2E0E2653786}" srcOrd="1" destOrd="0" presId="urn:microsoft.com/office/officeart/2009/layout/CirclePictureHierarchy"/>
    <dgm:cxn modelId="{3201FBBF-4185-49A7-AAA0-635D5B6C03B9}" type="presParOf" srcId="{D592038E-AD51-4177-8E33-F2E0E2653786}" destId="{8D39CE30-2709-4065-A79C-35FDCDEFA2A9}" srcOrd="0" destOrd="0" presId="urn:microsoft.com/office/officeart/2009/layout/CirclePictureHierarchy"/>
    <dgm:cxn modelId="{B5026F8F-CF38-4702-B2DC-D2491A01B8B7}" type="presParOf" srcId="{D592038E-AD51-4177-8E33-F2E0E2653786}" destId="{5390D903-8BFC-4FFD-A4B8-9A673F4EA108}" srcOrd="1" destOrd="0" presId="urn:microsoft.com/office/officeart/2009/layout/CirclePictureHierarchy"/>
    <dgm:cxn modelId="{2F0A33E4-586A-4D29-8A76-198C1CE9FED0}" type="presParOf" srcId="{5390D903-8BFC-4FFD-A4B8-9A673F4EA108}" destId="{FF439F0E-45D8-47AF-A568-676947EDB284}" srcOrd="0" destOrd="0" presId="urn:microsoft.com/office/officeart/2009/layout/CirclePictureHierarchy"/>
    <dgm:cxn modelId="{11C8D978-7DC8-469D-9A34-F4263465AEC5}" type="presParOf" srcId="{FF439F0E-45D8-47AF-A568-676947EDB284}" destId="{61A8D6B6-8161-434B-9608-2BB5F2421CE1}" srcOrd="0" destOrd="0" presId="urn:microsoft.com/office/officeart/2009/layout/CirclePictureHierarchy"/>
    <dgm:cxn modelId="{EB79EBCC-AEBB-4639-B061-CA3DE50C8A1D}" type="presParOf" srcId="{FF439F0E-45D8-47AF-A568-676947EDB284}" destId="{C1E79D8B-E2E3-4E28-AA3F-90F20F551FA6}" srcOrd="1" destOrd="0" presId="urn:microsoft.com/office/officeart/2009/layout/CirclePictureHierarchy"/>
    <dgm:cxn modelId="{AFFA9ED2-E2E4-4A80-9CC9-52B130080AAC}" type="presParOf" srcId="{5390D903-8BFC-4FFD-A4B8-9A673F4EA108}" destId="{D4EBF92A-9CC2-4E51-9D9D-74A2E75CE5EC}" srcOrd="1" destOrd="0" presId="urn:microsoft.com/office/officeart/2009/layout/CirclePictureHierarchy"/>
    <dgm:cxn modelId="{48E26FD2-6A5F-4AB9-B201-B2B83460240C}" type="presParOf" srcId="{D4EBF92A-9CC2-4E51-9D9D-74A2E75CE5EC}" destId="{968541D9-4B67-4481-A157-D510DF26B4F6}" srcOrd="0" destOrd="0" presId="urn:microsoft.com/office/officeart/2009/layout/CirclePictureHierarchy"/>
    <dgm:cxn modelId="{71885D63-3E1B-43CE-B427-0C17235CA3A9}" type="presParOf" srcId="{D4EBF92A-9CC2-4E51-9D9D-74A2E75CE5EC}" destId="{2C1F5454-1E4D-4250-96F5-ADC1BEA8C8B9}" srcOrd="1" destOrd="0" presId="urn:microsoft.com/office/officeart/2009/layout/CirclePictureHierarchy"/>
    <dgm:cxn modelId="{FF51CD6D-BC1C-4253-849B-B5661A8C106F}" type="presParOf" srcId="{2C1F5454-1E4D-4250-96F5-ADC1BEA8C8B9}" destId="{13177D7D-92EE-43A0-B73C-AA6148376E83}" srcOrd="0" destOrd="0" presId="urn:microsoft.com/office/officeart/2009/layout/CirclePictureHierarchy"/>
    <dgm:cxn modelId="{F6FB94FC-482B-4BA9-87F2-20AD36A0C752}" type="presParOf" srcId="{13177D7D-92EE-43A0-B73C-AA6148376E83}" destId="{D8347E44-0C4D-4923-BC0E-0E0FA9EBE546}" srcOrd="0" destOrd="0" presId="urn:microsoft.com/office/officeart/2009/layout/CirclePictureHierarchy"/>
    <dgm:cxn modelId="{A766A9E5-F0B7-4E93-8E60-BB64B5526E37}" type="presParOf" srcId="{13177D7D-92EE-43A0-B73C-AA6148376E83}" destId="{2F857CDB-A13A-42C1-B6E2-7C42C5D9BF30}" srcOrd="1" destOrd="0" presId="urn:microsoft.com/office/officeart/2009/layout/CirclePictureHierarchy"/>
    <dgm:cxn modelId="{99062184-D1BC-4B05-ADF9-65AEED635805}" type="presParOf" srcId="{2C1F5454-1E4D-4250-96F5-ADC1BEA8C8B9}" destId="{44F92A6D-9858-4A99-B91D-81172A1EDC65}" srcOrd="1" destOrd="0" presId="urn:microsoft.com/office/officeart/2009/layout/CirclePictureHierarchy"/>
    <dgm:cxn modelId="{547C32D3-EDD2-4211-BAB8-CE483767E69D}" type="presParOf" srcId="{44F92A6D-9858-4A99-B91D-81172A1EDC65}" destId="{23CDAB96-E2E1-4AB6-849B-52A89FE5867E}" srcOrd="0" destOrd="0" presId="urn:microsoft.com/office/officeart/2009/layout/CirclePictureHierarchy"/>
    <dgm:cxn modelId="{B9806BAC-EBD7-4B8F-A8CA-0459C6B2EA77}" type="presParOf" srcId="{44F92A6D-9858-4A99-B91D-81172A1EDC65}" destId="{8920015F-BA8C-48AB-8575-3038FDBF4FD4}" srcOrd="1" destOrd="0" presId="urn:microsoft.com/office/officeart/2009/layout/CirclePictureHierarchy"/>
    <dgm:cxn modelId="{D4053476-76B6-4F7B-B38F-4ADBD3406188}" type="presParOf" srcId="{8920015F-BA8C-48AB-8575-3038FDBF4FD4}" destId="{73C2553A-8609-439D-BD9F-52F946F33D03}" srcOrd="0" destOrd="0" presId="urn:microsoft.com/office/officeart/2009/layout/CirclePictureHierarchy"/>
    <dgm:cxn modelId="{C4287FB8-DC31-4F18-800D-AFC2AD756B59}" type="presParOf" srcId="{73C2553A-8609-439D-BD9F-52F946F33D03}" destId="{1D0520F3-3229-444D-9522-5B3C687DFA85}" srcOrd="0" destOrd="0" presId="urn:microsoft.com/office/officeart/2009/layout/CirclePictureHierarchy"/>
    <dgm:cxn modelId="{64C916FA-EA9D-418A-9567-F75B4D529302}" type="presParOf" srcId="{73C2553A-8609-439D-BD9F-52F946F33D03}" destId="{2C2BF849-B463-4CCE-812F-5F826598761C}" srcOrd="1" destOrd="0" presId="urn:microsoft.com/office/officeart/2009/layout/CirclePictureHierarchy"/>
    <dgm:cxn modelId="{DB3B6FB8-A9FC-40FA-A156-BAF3898DB58D}" type="presParOf" srcId="{8920015F-BA8C-48AB-8575-3038FDBF4FD4}" destId="{3084150B-3A2B-424A-95AC-D9B8F24152A8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BCCAB0-C270-4A41-A9C2-CD84E41F57AB}" type="doc">
      <dgm:prSet loTypeId="urn:microsoft.com/office/officeart/2005/8/layout/process2" loCatId="process" qsTypeId="urn:microsoft.com/office/officeart/2005/8/quickstyle/simple5" qsCatId="simple" csTypeId="urn:microsoft.com/office/officeart/2005/8/colors/colorful5" csCatId="colorful" phldr="1"/>
      <dgm:spPr/>
    </dgm:pt>
    <dgm:pt modelId="{71FFAC16-A4A7-45F9-B680-356F9BD4C309}">
      <dgm:prSet phldrT="[Текст]"/>
      <dgm:spPr/>
      <dgm:t>
        <a:bodyPr/>
        <a:lstStyle/>
        <a:p>
          <a:r>
            <a:rPr lang="en-US" dirty="0"/>
            <a:t>TF-IDF + Variance reduction</a:t>
          </a:r>
          <a:endParaRPr lang="ru-RU" dirty="0"/>
        </a:p>
      </dgm:t>
    </dgm:pt>
    <dgm:pt modelId="{997F01D9-2221-4E3D-A200-8B614E28901E}" type="parTrans" cxnId="{2F0C52FC-2528-4F49-9A1F-BF71BA68F68D}">
      <dgm:prSet/>
      <dgm:spPr/>
      <dgm:t>
        <a:bodyPr/>
        <a:lstStyle/>
        <a:p>
          <a:endParaRPr lang="ru-RU"/>
        </a:p>
      </dgm:t>
    </dgm:pt>
    <dgm:pt modelId="{94BF5978-D959-42BC-8287-195BD9746385}" type="sibTrans" cxnId="{2F0C52FC-2528-4F49-9A1F-BF71BA68F68D}">
      <dgm:prSet/>
      <dgm:spPr/>
      <dgm:t>
        <a:bodyPr/>
        <a:lstStyle/>
        <a:p>
          <a:endParaRPr lang="ru-RU"/>
        </a:p>
      </dgm:t>
    </dgm:pt>
    <dgm:pt modelId="{E9A336AB-3D32-46A9-A392-B9125201CD1F}">
      <dgm:prSet phldrT="[Текст]"/>
      <dgm:spPr/>
      <dgm:t>
        <a:bodyPr/>
        <a:lstStyle/>
        <a:p>
          <a:r>
            <a:rPr lang="en-US" dirty="0"/>
            <a:t>Graph on </a:t>
          </a:r>
          <a:r>
            <a:rPr lang="en-US" dirty="0" err="1"/>
            <a:t>cossim</a:t>
          </a:r>
          <a:endParaRPr lang="ru-RU" dirty="0"/>
        </a:p>
      </dgm:t>
    </dgm:pt>
    <dgm:pt modelId="{2AF4C315-5EB7-4C5F-A705-CFC9F719DAF0}" type="parTrans" cxnId="{61088942-6DC3-4DD6-A1E2-92CC7A5AF203}">
      <dgm:prSet/>
      <dgm:spPr/>
      <dgm:t>
        <a:bodyPr/>
        <a:lstStyle/>
        <a:p>
          <a:endParaRPr lang="ru-RU"/>
        </a:p>
      </dgm:t>
    </dgm:pt>
    <dgm:pt modelId="{647C3589-79CB-4F70-9267-CE691833196A}" type="sibTrans" cxnId="{61088942-6DC3-4DD6-A1E2-92CC7A5AF203}">
      <dgm:prSet/>
      <dgm:spPr/>
      <dgm:t>
        <a:bodyPr/>
        <a:lstStyle/>
        <a:p>
          <a:endParaRPr lang="ru-RU"/>
        </a:p>
      </dgm:t>
    </dgm:pt>
    <dgm:pt modelId="{E4486BFE-64E4-4BE4-ADC9-AE4857AB07E2}">
      <dgm:prSet phldrT="[Текст]"/>
      <dgm:spPr/>
      <dgm:t>
        <a:bodyPr/>
        <a:lstStyle/>
        <a:p>
          <a:r>
            <a:rPr lang="en-US" dirty="0"/>
            <a:t>Node2Vec</a:t>
          </a:r>
          <a:endParaRPr lang="ru-RU" dirty="0"/>
        </a:p>
      </dgm:t>
    </dgm:pt>
    <dgm:pt modelId="{43C682F8-0D0B-4521-AAF4-A16DB945D110}" type="parTrans" cxnId="{791B2452-760D-497D-914C-FCCDC6FE9A85}">
      <dgm:prSet/>
      <dgm:spPr/>
      <dgm:t>
        <a:bodyPr/>
        <a:lstStyle/>
        <a:p>
          <a:endParaRPr lang="ru-RU"/>
        </a:p>
      </dgm:t>
    </dgm:pt>
    <dgm:pt modelId="{96810215-30D7-438B-8706-651688788185}" type="sibTrans" cxnId="{791B2452-760D-497D-914C-FCCDC6FE9A85}">
      <dgm:prSet/>
      <dgm:spPr/>
      <dgm:t>
        <a:bodyPr/>
        <a:lstStyle/>
        <a:p>
          <a:endParaRPr lang="ru-RU"/>
        </a:p>
      </dgm:t>
    </dgm:pt>
    <dgm:pt modelId="{7FA504C8-5E22-4C1A-9235-7B6F96774070}">
      <dgm:prSet phldrT="[Текст]"/>
      <dgm:spPr/>
      <dgm:t>
        <a:bodyPr/>
        <a:lstStyle/>
        <a:p>
          <a:r>
            <a:rPr lang="en-US" dirty="0"/>
            <a:t>Log1p smoothing</a:t>
          </a:r>
          <a:endParaRPr lang="ru-RU" dirty="0"/>
        </a:p>
      </dgm:t>
    </dgm:pt>
    <dgm:pt modelId="{8234F3D4-E06F-45DE-8C07-BF6B580F48FC}" type="parTrans" cxnId="{C8A21DE9-093E-4A9C-B219-3B901CB595B9}">
      <dgm:prSet/>
      <dgm:spPr/>
      <dgm:t>
        <a:bodyPr/>
        <a:lstStyle/>
        <a:p>
          <a:endParaRPr lang="ru-RU"/>
        </a:p>
      </dgm:t>
    </dgm:pt>
    <dgm:pt modelId="{D6E158E4-17C4-48A0-BDAF-656C90EB2E3E}" type="sibTrans" cxnId="{C8A21DE9-093E-4A9C-B219-3B901CB595B9}">
      <dgm:prSet/>
      <dgm:spPr/>
      <dgm:t>
        <a:bodyPr/>
        <a:lstStyle/>
        <a:p>
          <a:endParaRPr lang="ru-RU"/>
        </a:p>
      </dgm:t>
    </dgm:pt>
    <dgm:pt modelId="{11CE3E9B-1876-476E-BF7A-0B8D8C4194C3}">
      <dgm:prSet phldrT="[Текст]"/>
      <dgm:spPr/>
      <dgm:t>
        <a:bodyPr/>
        <a:lstStyle/>
        <a:p>
          <a:pPr>
            <a:buNone/>
          </a:pPr>
          <a:r>
            <a:rPr lang="en-US" b="0" dirty="0"/>
            <a:t>Reweighting of TF-IDF</a:t>
          </a:r>
          <a:endParaRPr lang="ru-RU" b="0" dirty="0"/>
        </a:p>
      </dgm:t>
    </dgm:pt>
    <dgm:pt modelId="{BA26DA77-3850-4153-B48D-58476A57D8AF}" type="parTrans" cxnId="{3EA99108-5BE8-40AC-ADCD-83AA6DEDEC9D}">
      <dgm:prSet/>
      <dgm:spPr/>
      <dgm:t>
        <a:bodyPr/>
        <a:lstStyle/>
        <a:p>
          <a:endParaRPr lang="ru-RU"/>
        </a:p>
      </dgm:t>
    </dgm:pt>
    <dgm:pt modelId="{87EAA766-81E9-4822-AA83-C61EA532D4ED}" type="sibTrans" cxnId="{3EA99108-5BE8-40AC-ADCD-83AA6DEDEC9D}">
      <dgm:prSet/>
      <dgm:spPr/>
      <dgm:t>
        <a:bodyPr/>
        <a:lstStyle/>
        <a:p>
          <a:endParaRPr lang="ru-RU"/>
        </a:p>
      </dgm:t>
    </dgm:pt>
    <dgm:pt modelId="{A7A80F35-BEE5-4B4A-8915-732C15DC0BF2}">
      <dgm:prSet phldrT="[Текст]"/>
      <dgm:spPr/>
      <dgm:t>
        <a:bodyPr/>
        <a:lstStyle/>
        <a:p>
          <a:pPr>
            <a:buNone/>
          </a:pPr>
          <a:r>
            <a:rPr lang="en-US" b="0" dirty="0"/>
            <a:t>Fully Connected Network</a:t>
          </a:r>
          <a:endParaRPr lang="ru-RU" b="0" dirty="0"/>
        </a:p>
      </dgm:t>
    </dgm:pt>
    <dgm:pt modelId="{17A70AE3-480A-4414-A54A-42ADEB3CC12D}" type="parTrans" cxnId="{61D24FB6-31BD-4FE9-864F-ECFA7F21A092}">
      <dgm:prSet/>
      <dgm:spPr/>
      <dgm:t>
        <a:bodyPr/>
        <a:lstStyle/>
        <a:p>
          <a:endParaRPr lang="ru-RU"/>
        </a:p>
      </dgm:t>
    </dgm:pt>
    <dgm:pt modelId="{6B6B3FF8-B4CF-49EA-85DB-C6FE767BE304}" type="sibTrans" cxnId="{61D24FB6-31BD-4FE9-864F-ECFA7F21A092}">
      <dgm:prSet/>
      <dgm:spPr/>
      <dgm:t>
        <a:bodyPr/>
        <a:lstStyle/>
        <a:p>
          <a:endParaRPr lang="ru-RU"/>
        </a:p>
      </dgm:t>
    </dgm:pt>
    <dgm:pt modelId="{0E0B8F47-08A8-4801-B4FB-21CE0C80539F}" type="pres">
      <dgm:prSet presAssocID="{9BBCCAB0-C270-4A41-A9C2-CD84E41F57AB}" presName="linearFlow" presStyleCnt="0">
        <dgm:presLayoutVars>
          <dgm:resizeHandles val="exact"/>
        </dgm:presLayoutVars>
      </dgm:prSet>
      <dgm:spPr/>
    </dgm:pt>
    <dgm:pt modelId="{90E6D194-718C-4607-B858-3FFF154AB575}" type="pres">
      <dgm:prSet presAssocID="{71FFAC16-A4A7-45F9-B680-356F9BD4C309}" presName="node" presStyleLbl="node1" presStyleIdx="0" presStyleCnt="6">
        <dgm:presLayoutVars>
          <dgm:bulletEnabled val="1"/>
        </dgm:presLayoutVars>
      </dgm:prSet>
      <dgm:spPr/>
    </dgm:pt>
    <dgm:pt modelId="{467F2795-4B51-4636-BE4B-41E7EDD864FB}" type="pres">
      <dgm:prSet presAssocID="{94BF5978-D959-42BC-8287-195BD9746385}" presName="sibTrans" presStyleLbl="sibTrans2D1" presStyleIdx="0" presStyleCnt="5"/>
      <dgm:spPr/>
    </dgm:pt>
    <dgm:pt modelId="{0562B46C-A291-4C42-8399-98EC6B7F7C8C}" type="pres">
      <dgm:prSet presAssocID="{94BF5978-D959-42BC-8287-195BD9746385}" presName="connectorText" presStyleLbl="sibTrans2D1" presStyleIdx="0" presStyleCnt="5"/>
      <dgm:spPr/>
    </dgm:pt>
    <dgm:pt modelId="{C9AF4184-9690-4E85-87DF-C6534DE552EE}" type="pres">
      <dgm:prSet presAssocID="{E9A336AB-3D32-46A9-A392-B9125201CD1F}" presName="node" presStyleLbl="node1" presStyleIdx="1" presStyleCnt="6">
        <dgm:presLayoutVars>
          <dgm:bulletEnabled val="1"/>
        </dgm:presLayoutVars>
      </dgm:prSet>
      <dgm:spPr/>
    </dgm:pt>
    <dgm:pt modelId="{4F23B9D2-BAEF-430E-87BE-D7EAE2CB5B68}" type="pres">
      <dgm:prSet presAssocID="{647C3589-79CB-4F70-9267-CE691833196A}" presName="sibTrans" presStyleLbl="sibTrans2D1" presStyleIdx="1" presStyleCnt="5"/>
      <dgm:spPr/>
    </dgm:pt>
    <dgm:pt modelId="{F6348CCA-510F-4D05-A730-777A5EA36F83}" type="pres">
      <dgm:prSet presAssocID="{647C3589-79CB-4F70-9267-CE691833196A}" presName="connectorText" presStyleLbl="sibTrans2D1" presStyleIdx="1" presStyleCnt="5"/>
      <dgm:spPr/>
    </dgm:pt>
    <dgm:pt modelId="{4C5C0F66-40E7-456E-976B-EE13D735640F}" type="pres">
      <dgm:prSet presAssocID="{E4486BFE-64E4-4BE4-ADC9-AE4857AB07E2}" presName="node" presStyleLbl="node1" presStyleIdx="2" presStyleCnt="6">
        <dgm:presLayoutVars>
          <dgm:bulletEnabled val="1"/>
        </dgm:presLayoutVars>
      </dgm:prSet>
      <dgm:spPr/>
    </dgm:pt>
    <dgm:pt modelId="{730EB80B-7131-477B-8163-5C20B00EF72C}" type="pres">
      <dgm:prSet presAssocID="{96810215-30D7-438B-8706-651688788185}" presName="sibTrans" presStyleLbl="sibTrans2D1" presStyleIdx="2" presStyleCnt="5"/>
      <dgm:spPr/>
    </dgm:pt>
    <dgm:pt modelId="{668406F7-48E2-4AED-BA66-8A0459BD636E}" type="pres">
      <dgm:prSet presAssocID="{96810215-30D7-438B-8706-651688788185}" presName="connectorText" presStyleLbl="sibTrans2D1" presStyleIdx="2" presStyleCnt="5"/>
      <dgm:spPr/>
    </dgm:pt>
    <dgm:pt modelId="{8B603637-B2EF-44AA-8082-0DD48777882B}" type="pres">
      <dgm:prSet presAssocID="{7FA504C8-5E22-4C1A-9235-7B6F96774070}" presName="node" presStyleLbl="node1" presStyleIdx="3" presStyleCnt="6">
        <dgm:presLayoutVars>
          <dgm:bulletEnabled val="1"/>
        </dgm:presLayoutVars>
      </dgm:prSet>
      <dgm:spPr/>
    </dgm:pt>
    <dgm:pt modelId="{F7A97CC4-81C1-42A9-A103-CE1EAC721FBB}" type="pres">
      <dgm:prSet presAssocID="{D6E158E4-17C4-48A0-BDAF-656C90EB2E3E}" presName="sibTrans" presStyleLbl="sibTrans2D1" presStyleIdx="3" presStyleCnt="5"/>
      <dgm:spPr/>
    </dgm:pt>
    <dgm:pt modelId="{937857D4-3B98-49CB-ABB6-5EEEDADCE08B}" type="pres">
      <dgm:prSet presAssocID="{D6E158E4-17C4-48A0-BDAF-656C90EB2E3E}" presName="connectorText" presStyleLbl="sibTrans2D1" presStyleIdx="3" presStyleCnt="5"/>
      <dgm:spPr/>
    </dgm:pt>
    <dgm:pt modelId="{A354E044-AB2F-4D28-BE45-38494BB99919}" type="pres">
      <dgm:prSet presAssocID="{11CE3E9B-1876-476E-BF7A-0B8D8C4194C3}" presName="node" presStyleLbl="node1" presStyleIdx="4" presStyleCnt="6">
        <dgm:presLayoutVars>
          <dgm:bulletEnabled val="1"/>
        </dgm:presLayoutVars>
      </dgm:prSet>
      <dgm:spPr/>
    </dgm:pt>
    <dgm:pt modelId="{887FA0BA-1E40-4849-96A4-46E1A86BE759}" type="pres">
      <dgm:prSet presAssocID="{87EAA766-81E9-4822-AA83-C61EA532D4ED}" presName="sibTrans" presStyleLbl="sibTrans2D1" presStyleIdx="4" presStyleCnt="5"/>
      <dgm:spPr/>
    </dgm:pt>
    <dgm:pt modelId="{C7769D69-E676-4A8E-9212-78F2EB3C2DC5}" type="pres">
      <dgm:prSet presAssocID="{87EAA766-81E9-4822-AA83-C61EA532D4ED}" presName="connectorText" presStyleLbl="sibTrans2D1" presStyleIdx="4" presStyleCnt="5"/>
      <dgm:spPr/>
    </dgm:pt>
    <dgm:pt modelId="{A8601B82-FF36-40C8-9150-339B34E8A5B1}" type="pres">
      <dgm:prSet presAssocID="{A7A80F35-BEE5-4B4A-8915-732C15DC0BF2}" presName="node" presStyleLbl="node1" presStyleIdx="5" presStyleCnt="6">
        <dgm:presLayoutVars>
          <dgm:bulletEnabled val="1"/>
        </dgm:presLayoutVars>
      </dgm:prSet>
      <dgm:spPr/>
    </dgm:pt>
  </dgm:ptLst>
  <dgm:cxnLst>
    <dgm:cxn modelId="{3EA99108-5BE8-40AC-ADCD-83AA6DEDEC9D}" srcId="{9BBCCAB0-C270-4A41-A9C2-CD84E41F57AB}" destId="{11CE3E9B-1876-476E-BF7A-0B8D8C4194C3}" srcOrd="4" destOrd="0" parTransId="{BA26DA77-3850-4153-B48D-58476A57D8AF}" sibTransId="{87EAA766-81E9-4822-AA83-C61EA532D4ED}"/>
    <dgm:cxn modelId="{749EF911-5FB5-45BF-B22C-F1EF3DBE6F5A}" type="presOf" srcId="{647C3589-79CB-4F70-9267-CE691833196A}" destId="{F6348CCA-510F-4D05-A730-777A5EA36F83}" srcOrd="1" destOrd="0" presId="urn:microsoft.com/office/officeart/2005/8/layout/process2"/>
    <dgm:cxn modelId="{D4AE6D1B-E1A5-42E0-A373-B5A62C7BED77}" type="presOf" srcId="{11CE3E9B-1876-476E-BF7A-0B8D8C4194C3}" destId="{A354E044-AB2F-4D28-BE45-38494BB99919}" srcOrd="0" destOrd="0" presId="urn:microsoft.com/office/officeart/2005/8/layout/process2"/>
    <dgm:cxn modelId="{61088942-6DC3-4DD6-A1E2-92CC7A5AF203}" srcId="{9BBCCAB0-C270-4A41-A9C2-CD84E41F57AB}" destId="{E9A336AB-3D32-46A9-A392-B9125201CD1F}" srcOrd="1" destOrd="0" parTransId="{2AF4C315-5EB7-4C5F-A705-CFC9F719DAF0}" sibTransId="{647C3589-79CB-4F70-9267-CE691833196A}"/>
    <dgm:cxn modelId="{CA822444-9D6B-4615-AABC-A00DF2898B86}" type="presOf" srcId="{94BF5978-D959-42BC-8287-195BD9746385}" destId="{0562B46C-A291-4C42-8399-98EC6B7F7C8C}" srcOrd="1" destOrd="0" presId="urn:microsoft.com/office/officeart/2005/8/layout/process2"/>
    <dgm:cxn modelId="{B09AAE65-22CE-4F62-8ECA-22AD044FBFE4}" type="presOf" srcId="{9BBCCAB0-C270-4A41-A9C2-CD84E41F57AB}" destId="{0E0B8F47-08A8-4801-B4FB-21CE0C80539F}" srcOrd="0" destOrd="0" presId="urn:microsoft.com/office/officeart/2005/8/layout/process2"/>
    <dgm:cxn modelId="{8BEEAB4A-720F-4CC0-9467-F8A941799A75}" type="presOf" srcId="{A7A80F35-BEE5-4B4A-8915-732C15DC0BF2}" destId="{A8601B82-FF36-40C8-9150-339B34E8A5B1}" srcOrd="0" destOrd="0" presId="urn:microsoft.com/office/officeart/2005/8/layout/process2"/>
    <dgm:cxn modelId="{3E06DC6B-E2F3-4E6F-B7D0-0A7EA129E170}" type="presOf" srcId="{D6E158E4-17C4-48A0-BDAF-656C90EB2E3E}" destId="{F7A97CC4-81C1-42A9-A103-CE1EAC721FBB}" srcOrd="0" destOrd="0" presId="urn:microsoft.com/office/officeart/2005/8/layout/process2"/>
    <dgm:cxn modelId="{791B2452-760D-497D-914C-FCCDC6FE9A85}" srcId="{9BBCCAB0-C270-4A41-A9C2-CD84E41F57AB}" destId="{E4486BFE-64E4-4BE4-ADC9-AE4857AB07E2}" srcOrd="2" destOrd="0" parTransId="{43C682F8-0D0B-4521-AAF4-A16DB945D110}" sibTransId="{96810215-30D7-438B-8706-651688788185}"/>
    <dgm:cxn modelId="{C2948481-BFB1-4ACA-BD46-7549DF1736AA}" type="presOf" srcId="{87EAA766-81E9-4822-AA83-C61EA532D4ED}" destId="{C7769D69-E676-4A8E-9212-78F2EB3C2DC5}" srcOrd="1" destOrd="0" presId="urn:microsoft.com/office/officeart/2005/8/layout/process2"/>
    <dgm:cxn modelId="{CADBF88C-FBB2-4149-BFB4-179E53D697CC}" type="presOf" srcId="{D6E158E4-17C4-48A0-BDAF-656C90EB2E3E}" destId="{937857D4-3B98-49CB-ABB6-5EEEDADCE08B}" srcOrd="1" destOrd="0" presId="urn:microsoft.com/office/officeart/2005/8/layout/process2"/>
    <dgm:cxn modelId="{D1AE72A1-D7F0-47AA-BAD3-44E4DD86371C}" type="presOf" srcId="{87EAA766-81E9-4822-AA83-C61EA532D4ED}" destId="{887FA0BA-1E40-4849-96A4-46E1A86BE759}" srcOrd="0" destOrd="0" presId="urn:microsoft.com/office/officeart/2005/8/layout/process2"/>
    <dgm:cxn modelId="{61D24FB6-31BD-4FE9-864F-ECFA7F21A092}" srcId="{9BBCCAB0-C270-4A41-A9C2-CD84E41F57AB}" destId="{A7A80F35-BEE5-4B4A-8915-732C15DC0BF2}" srcOrd="5" destOrd="0" parTransId="{17A70AE3-480A-4414-A54A-42ADEB3CC12D}" sibTransId="{6B6B3FF8-B4CF-49EA-85DB-C6FE767BE304}"/>
    <dgm:cxn modelId="{3C0F24BA-4D5B-424F-B4C2-C21ADE9A8A28}" type="presOf" srcId="{96810215-30D7-438B-8706-651688788185}" destId="{668406F7-48E2-4AED-BA66-8A0459BD636E}" srcOrd="1" destOrd="0" presId="urn:microsoft.com/office/officeart/2005/8/layout/process2"/>
    <dgm:cxn modelId="{6F14ADBE-5109-41BF-813F-704BEBA57777}" type="presOf" srcId="{94BF5978-D959-42BC-8287-195BD9746385}" destId="{467F2795-4B51-4636-BE4B-41E7EDD864FB}" srcOrd="0" destOrd="0" presId="urn:microsoft.com/office/officeart/2005/8/layout/process2"/>
    <dgm:cxn modelId="{528BEAC4-7A93-4160-8A1F-2726028AD99D}" type="presOf" srcId="{71FFAC16-A4A7-45F9-B680-356F9BD4C309}" destId="{90E6D194-718C-4607-B858-3FFF154AB575}" srcOrd="0" destOrd="0" presId="urn:microsoft.com/office/officeart/2005/8/layout/process2"/>
    <dgm:cxn modelId="{56473CC9-4872-4EB5-B35E-493EE4771BEC}" type="presOf" srcId="{E9A336AB-3D32-46A9-A392-B9125201CD1F}" destId="{C9AF4184-9690-4E85-87DF-C6534DE552EE}" srcOrd="0" destOrd="0" presId="urn:microsoft.com/office/officeart/2005/8/layout/process2"/>
    <dgm:cxn modelId="{069844D6-C6BE-4825-A1BA-5FD7DF8634CD}" type="presOf" srcId="{647C3589-79CB-4F70-9267-CE691833196A}" destId="{4F23B9D2-BAEF-430E-87BE-D7EAE2CB5B68}" srcOrd="0" destOrd="0" presId="urn:microsoft.com/office/officeart/2005/8/layout/process2"/>
    <dgm:cxn modelId="{3FC79CE7-AA00-4DAD-82F1-43F4D15B3A97}" type="presOf" srcId="{7FA504C8-5E22-4C1A-9235-7B6F96774070}" destId="{8B603637-B2EF-44AA-8082-0DD48777882B}" srcOrd="0" destOrd="0" presId="urn:microsoft.com/office/officeart/2005/8/layout/process2"/>
    <dgm:cxn modelId="{C8A21DE9-093E-4A9C-B219-3B901CB595B9}" srcId="{9BBCCAB0-C270-4A41-A9C2-CD84E41F57AB}" destId="{7FA504C8-5E22-4C1A-9235-7B6F96774070}" srcOrd="3" destOrd="0" parTransId="{8234F3D4-E06F-45DE-8C07-BF6B580F48FC}" sibTransId="{D6E158E4-17C4-48A0-BDAF-656C90EB2E3E}"/>
    <dgm:cxn modelId="{7D4599F0-7A4C-4CA1-906B-2A98C6B11BDB}" type="presOf" srcId="{96810215-30D7-438B-8706-651688788185}" destId="{730EB80B-7131-477B-8163-5C20B00EF72C}" srcOrd="0" destOrd="0" presId="urn:microsoft.com/office/officeart/2005/8/layout/process2"/>
    <dgm:cxn modelId="{DFCE8DF3-A875-4648-B392-65A45F69155E}" type="presOf" srcId="{E4486BFE-64E4-4BE4-ADC9-AE4857AB07E2}" destId="{4C5C0F66-40E7-456E-976B-EE13D735640F}" srcOrd="0" destOrd="0" presId="urn:microsoft.com/office/officeart/2005/8/layout/process2"/>
    <dgm:cxn modelId="{2F0C52FC-2528-4F49-9A1F-BF71BA68F68D}" srcId="{9BBCCAB0-C270-4A41-A9C2-CD84E41F57AB}" destId="{71FFAC16-A4A7-45F9-B680-356F9BD4C309}" srcOrd="0" destOrd="0" parTransId="{997F01D9-2221-4E3D-A200-8B614E28901E}" sibTransId="{94BF5978-D959-42BC-8287-195BD9746385}"/>
    <dgm:cxn modelId="{470EDE5B-7195-4AE5-AD4F-76540ABB9B36}" type="presParOf" srcId="{0E0B8F47-08A8-4801-B4FB-21CE0C80539F}" destId="{90E6D194-718C-4607-B858-3FFF154AB575}" srcOrd="0" destOrd="0" presId="urn:microsoft.com/office/officeart/2005/8/layout/process2"/>
    <dgm:cxn modelId="{3D2340B8-6AA4-4CB3-9441-5A3E9B1A320A}" type="presParOf" srcId="{0E0B8F47-08A8-4801-B4FB-21CE0C80539F}" destId="{467F2795-4B51-4636-BE4B-41E7EDD864FB}" srcOrd="1" destOrd="0" presId="urn:microsoft.com/office/officeart/2005/8/layout/process2"/>
    <dgm:cxn modelId="{F8E5D65E-7D76-48C7-BFBE-F8E71F2CDB73}" type="presParOf" srcId="{467F2795-4B51-4636-BE4B-41E7EDD864FB}" destId="{0562B46C-A291-4C42-8399-98EC6B7F7C8C}" srcOrd="0" destOrd="0" presId="urn:microsoft.com/office/officeart/2005/8/layout/process2"/>
    <dgm:cxn modelId="{3FF4D209-78B0-482E-B5AE-70ABD362C467}" type="presParOf" srcId="{0E0B8F47-08A8-4801-B4FB-21CE0C80539F}" destId="{C9AF4184-9690-4E85-87DF-C6534DE552EE}" srcOrd="2" destOrd="0" presId="urn:microsoft.com/office/officeart/2005/8/layout/process2"/>
    <dgm:cxn modelId="{91EB7E94-A433-4803-A030-792DE642132C}" type="presParOf" srcId="{0E0B8F47-08A8-4801-B4FB-21CE0C80539F}" destId="{4F23B9D2-BAEF-430E-87BE-D7EAE2CB5B68}" srcOrd="3" destOrd="0" presId="urn:microsoft.com/office/officeart/2005/8/layout/process2"/>
    <dgm:cxn modelId="{4B858014-B4A7-4F54-B91D-FB2B2B3B5152}" type="presParOf" srcId="{4F23B9D2-BAEF-430E-87BE-D7EAE2CB5B68}" destId="{F6348CCA-510F-4D05-A730-777A5EA36F83}" srcOrd="0" destOrd="0" presId="urn:microsoft.com/office/officeart/2005/8/layout/process2"/>
    <dgm:cxn modelId="{B6C0052F-0283-4BCA-B3C6-551002EFA6FD}" type="presParOf" srcId="{0E0B8F47-08A8-4801-B4FB-21CE0C80539F}" destId="{4C5C0F66-40E7-456E-976B-EE13D735640F}" srcOrd="4" destOrd="0" presId="urn:microsoft.com/office/officeart/2005/8/layout/process2"/>
    <dgm:cxn modelId="{F415D872-9034-4C47-99A0-D1A69EACA323}" type="presParOf" srcId="{0E0B8F47-08A8-4801-B4FB-21CE0C80539F}" destId="{730EB80B-7131-477B-8163-5C20B00EF72C}" srcOrd="5" destOrd="0" presId="urn:microsoft.com/office/officeart/2005/8/layout/process2"/>
    <dgm:cxn modelId="{DD803EE5-3168-4857-86D4-6C65D8866332}" type="presParOf" srcId="{730EB80B-7131-477B-8163-5C20B00EF72C}" destId="{668406F7-48E2-4AED-BA66-8A0459BD636E}" srcOrd="0" destOrd="0" presId="urn:microsoft.com/office/officeart/2005/8/layout/process2"/>
    <dgm:cxn modelId="{7925D277-7E0D-46AA-B757-A13C51CD633D}" type="presParOf" srcId="{0E0B8F47-08A8-4801-B4FB-21CE0C80539F}" destId="{8B603637-B2EF-44AA-8082-0DD48777882B}" srcOrd="6" destOrd="0" presId="urn:microsoft.com/office/officeart/2005/8/layout/process2"/>
    <dgm:cxn modelId="{C1FB8323-31FB-42E3-A42C-31F798B07DBF}" type="presParOf" srcId="{0E0B8F47-08A8-4801-B4FB-21CE0C80539F}" destId="{F7A97CC4-81C1-42A9-A103-CE1EAC721FBB}" srcOrd="7" destOrd="0" presId="urn:microsoft.com/office/officeart/2005/8/layout/process2"/>
    <dgm:cxn modelId="{3032F66D-C9A8-4113-B651-F254B6FC3910}" type="presParOf" srcId="{F7A97CC4-81C1-42A9-A103-CE1EAC721FBB}" destId="{937857D4-3B98-49CB-ABB6-5EEEDADCE08B}" srcOrd="0" destOrd="0" presId="urn:microsoft.com/office/officeart/2005/8/layout/process2"/>
    <dgm:cxn modelId="{F28323AB-576B-4655-8924-A2EF917595DA}" type="presParOf" srcId="{0E0B8F47-08A8-4801-B4FB-21CE0C80539F}" destId="{A354E044-AB2F-4D28-BE45-38494BB99919}" srcOrd="8" destOrd="0" presId="urn:microsoft.com/office/officeart/2005/8/layout/process2"/>
    <dgm:cxn modelId="{56EB97A9-4257-47FF-B972-25676AA902C8}" type="presParOf" srcId="{0E0B8F47-08A8-4801-B4FB-21CE0C80539F}" destId="{887FA0BA-1E40-4849-96A4-46E1A86BE759}" srcOrd="9" destOrd="0" presId="urn:microsoft.com/office/officeart/2005/8/layout/process2"/>
    <dgm:cxn modelId="{EBF93B6A-6065-4454-9A12-2D054E1DA307}" type="presParOf" srcId="{887FA0BA-1E40-4849-96A4-46E1A86BE759}" destId="{C7769D69-E676-4A8E-9212-78F2EB3C2DC5}" srcOrd="0" destOrd="0" presId="urn:microsoft.com/office/officeart/2005/8/layout/process2"/>
    <dgm:cxn modelId="{715912CD-4D0E-4B2D-AE7F-A8DF539C22E4}" type="presParOf" srcId="{0E0B8F47-08A8-4801-B4FB-21CE0C80539F}" destId="{A8601B82-FF36-40C8-9150-339B34E8A5B1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CDAB96-E2E1-4AB6-849B-52A89FE5867E}">
      <dsp:nvSpPr>
        <dsp:cNvPr id="0" name=""/>
        <dsp:cNvSpPr/>
      </dsp:nvSpPr>
      <dsp:spPr>
        <a:xfrm>
          <a:off x="4542080" y="3176405"/>
          <a:ext cx="91440" cy="2197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84852"/>
              </a:lnTo>
              <a:lnTo>
                <a:pt x="54200" y="84852"/>
              </a:lnTo>
              <a:lnTo>
                <a:pt x="54200" y="2197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8541D9-4B67-4481-A157-D510DF26B4F6}">
      <dsp:nvSpPr>
        <dsp:cNvPr id="0" name=""/>
        <dsp:cNvSpPr/>
      </dsp:nvSpPr>
      <dsp:spPr>
        <a:xfrm>
          <a:off x="4542080" y="2009479"/>
          <a:ext cx="91440" cy="303291"/>
        </a:xfrm>
        <a:custGeom>
          <a:avLst/>
          <a:gdLst/>
          <a:ahLst/>
          <a:cxnLst/>
          <a:rect l="0" t="0" r="0" b="0"/>
          <a:pathLst>
            <a:path>
              <a:moveTo>
                <a:pt x="48599" y="0"/>
              </a:moveTo>
              <a:lnTo>
                <a:pt x="48599" y="168348"/>
              </a:lnTo>
              <a:lnTo>
                <a:pt x="45720" y="168348"/>
              </a:lnTo>
              <a:lnTo>
                <a:pt x="45720" y="303291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39CE30-2709-4065-A79C-35FDCDEFA2A9}">
      <dsp:nvSpPr>
        <dsp:cNvPr id="0" name=""/>
        <dsp:cNvSpPr/>
      </dsp:nvSpPr>
      <dsp:spPr>
        <a:xfrm>
          <a:off x="4531908" y="863634"/>
          <a:ext cx="91440" cy="2822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7267"/>
              </a:lnTo>
              <a:lnTo>
                <a:pt x="58771" y="147267"/>
              </a:lnTo>
              <a:lnTo>
                <a:pt x="58771" y="28221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08EC3C-3F2D-4421-B436-B0B88BE55029}">
      <dsp:nvSpPr>
        <dsp:cNvPr id="0" name=""/>
        <dsp:cNvSpPr/>
      </dsp:nvSpPr>
      <dsp:spPr>
        <a:xfrm>
          <a:off x="4145810" y="0"/>
          <a:ext cx="863634" cy="86363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07D24-4F7F-47A6-864A-92CA7D209AC2}">
      <dsp:nvSpPr>
        <dsp:cNvPr id="0" name=""/>
        <dsp:cNvSpPr/>
      </dsp:nvSpPr>
      <dsp:spPr>
        <a:xfrm>
          <a:off x="4991410" y="35884"/>
          <a:ext cx="2492203" cy="863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Word2Vec</a:t>
          </a:r>
          <a:r>
            <a:rPr lang="ru-RU" sz="2500" kern="1200" dirty="0"/>
            <a:t> </a:t>
          </a:r>
          <a:r>
            <a:rPr lang="en-US" sz="2500" kern="1200" dirty="0"/>
            <a:t>+ FC</a:t>
          </a:r>
          <a:endParaRPr lang="ru-RU" sz="2500" kern="1200" dirty="0"/>
        </a:p>
      </dsp:txBody>
      <dsp:txXfrm>
        <a:off x="4991410" y="35884"/>
        <a:ext cx="2492203" cy="863634"/>
      </dsp:txXfrm>
    </dsp:sp>
    <dsp:sp modelId="{61A8D6B6-8161-434B-9608-2BB5F2421CE1}">
      <dsp:nvSpPr>
        <dsp:cNvPr id="0" name=""/>
        <dsp:cNvSpPr/>
      </dsp:nvSpPr>
      <dsp:spPr>
        <a:xfrm>
          <a:off x="4158862" y="1145845"/>
          <a:ext cx="863634" cy="863634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E79D8B-E2E3-4E28-AA3F-90F20F551FA6}">
      <dsp:nvSpPr>
        <dsp:cNvPr id="0" name=""/>
        <dsp:cNvSpPr/>
      </dsp:nvSpPr>
      <dsp:spPr>
        <a:xfrm>
          <a:off x="5107554" y="1127561"/>
          <a:ext cx="2009077" cy="863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BERT + GNN</a:t>
          </a:r>
          <a:endParaRPr lang="ru-RU" sz="2500" kern="1200" dirty="0"/>
        </a:p>
      </dsp:txBody>
      <dsp:txXfrm>
        <a:off x="5107554" y="1127561"/>
        <a:ext cx="2009077" cy="863634"/>
      </dsp:txXfrm>
    </dsp:sp>
    <dsp:sp modelId="{D8347E44-0C4D-4923-BC0E-0E0FA9EBE546}">
      <dsp:nvSpPr>
        <dsp:cNvPr id="0" name=""/>
        <dsp:cNvSpPr/>
      </dsp:nvSpPr>
      <dsp:spPr>
        <a:xfrm>
          <a:off x="4155983" y="2312771"/>
          <a:ext cx="863634" cy="863634"/>
        </a:xfrm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857CDB-A13A-42C1-B6E2-7C42C5D9BF30}">
      <dsp:nvSpPr>
        <dsp:cNvPr id="0" name=""/>
        <dsp:cNvSpPr/>
      </dsp:nvSpPr>
      <dsp:spPr>
        <a:xfrm>
          <a:off x="5055027" y="2336745"/>
          <a:ext cx="1817882" cy="863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BERT + FC</a:t>
          </a:r>
          <a:endParaRPr lang="ru-RU" sz="2500" kern="1200" dirty="0"/>
        </a:p>
      </dsp:txBody>
      <dsp:txXfrm>
        <a:off x="5055027" y="2336745"/>
        <a:ext cx="1817882" cy="863634"/>
      </dsp:txXfrm>
    </dsp:sp>
    <dsp:sp modelId="{1D0520F3-3229-444D-9522-5B3C687DFA85}">
      <dsp:nvSpPr>
        <dsp:cNvPr id="0" name=""/>
        <dsp:cNvSpPr/>
      </dsp:nvSpPr>
      <dsp:spPr>
        <a:xfrm>
          <a:off x="4164464" y="3396200"/>
          <a:ext cx="863634" cy="863634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2BF849-B463-4CCE-812F-5F826598761C}">
      <dsp:nvSpPr>
        <dsp:cNvPr id="0" name=""/>
        <dsp:cNvSpPr/>
      </dsp:nvSpPr>
      <dsp:spPr>
        <a:xfrm>
          <a:off x="5001255" y="3407099"/>
          <a:ext cx="3987803" cy="863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TF-IDF + Node2Vec + FC</a:t>
          </a:r>
          <a:endParaRPr lang="ru-RU" sz="2500" kern="1200" dirty="0"/>
        </a:p>
      </dsp:txBody>
      <dsp:txXfrm>
        <a:off x="5001255" y="3407099"/>
        <a:ext cx="3987803" cy="8636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E6D194-718C-4607-B858-3FFF154AB575}">
      <dsp:nvSpPr>
        <dsp:cNvPr id="0" name=""/>
        <dsp:cNvSpPr/>
      </dsp:nvSpPr>
      <dsp:spPr>
        <a:xfrm>
          <a:off x="3162268" y="2149"/>
          <a:ext cx="1803462" cy="6369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TF-IDF + Variance reduction</a:t>
          </a:r>
          <a:endParaRPr lang="ru-RU" sz="1700" kern="1200" dirty="0"/>
        </a:p>
      </dsp:txBody>
      <dsp:txXfrm>
        <a:off x="3180925" y="20806"/>
        <a:ext cx="1766148" cy="599670"/>
      </dsp:txXfrm>
    </dsp:sp>
    <dsp:sp modelId="{467F2795-4B51-4636-BE4B-41E7EDD864FB}">
      <dsp:nvSpPr>
        <dsp:cNvPr id="0" name=""/>
        <dsp:cNvSpPr/>
      </dsp:nvSpPr>
      <dsp:spPr>
        <a:xfrm rot="5400000">
          <a:off x="3944565" y="655058"/>
          <a:ext cx="238869" cy="2866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200" kern="1200"/>
        </a:p>
      </dsp:txBody>
      <dsp:txXfrm rot="-5400000">
        <a:off x="3978007" y="678945"/>
        <a:ext cx="171986" cy="167208"/>
      </dsp:txXfrm>
    </dsp:sp>
    <dsp:sp modelId="{C9AF4184-9690-4E85-87DF-C6534DE552EE}">
      <dsp:nvSpPr>
        <dsp:cNvPr id="0" name=""/>
        <dsp:cNvSpPr/>
      </dsp:nvSpPr>
      <dsp:spPr>
        <a:xfrm>
          <a:off x="3162268" y="957626"/>
          <a:ext cx="1803462" cy="6369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351709"/>
                <a:satOff val="-3484"/>
                <a:lumOff val="-235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351709"/>
                <a:satOff val="-3484"/>
                <a:lumOff val="-235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351709"/>
                <a:satOff val="-3484"/>
                <a:lumOff val="-235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Graph on </a:t>
          </a:r>
          <a:r>
            <a:rPr lang="en-US" sz="1700" kern="1200" dirty="0" err="1"/>
            <a:t>cossim</a:t>
          </a:r>
          <a:endParaRPr lang="ru-RU" sz="1700" kern="1200" dirty="0"/>
        </a:p>
      </dsp:txBody>
      <dsp:txXfrm>
        <a:off x="3180925" y="976283"/>
        <a:ext cx="1766148" cy="599670"/>
      </dsp:txXfrm>
    </dsp:sp>
    <dsp:sp modelId="{4F23B9D2-BAEF-430E-87BE-D7EAE2CB5B68}">
      <dsp:nvSpPr>
        <dsp:cNvPr id="0" name=""/>
        <dsp:cNvSpPr/>
      </dsp:nvSpPr>
      <dsp:spPr>
        <a:xfrm rot="5400000">
          <a:off x="3944565" y="1610535"/>
          <a:ext cx="238869" cy="2866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200" kern="1200"/>
        </a:p>
      </dsp:txBody>
      <dsp:txXfrm rot="-5400000">
        <a:off x="3978007" y="1634422"/>
        <a:ext cx="171986" cy="167208"/>
      </dsp:txXfrm>
    </dsp:sp>
    <dsp:sp modelId="{4C5C0F66-40E7-456E-976B-EE13D735640F}">
      <dsp:nvSpPr>
        <dsp:cNvPr id="0" name=""/>
        <dsp:cNvSpPr/>
      </dsp:nvSpPr>
      <dsp:spPr>
        <a:xfrm>
          <a:off x="3162268" y="1913102"/>
          <a:ext cx="1803462" cy="6369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703417"/>
                <a:satOff val="-6968"/>
                <a:lumOff val="-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703417"/>
                <a:satOff val="-6968"/>
                <a:lumOff val="-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703417"/>
                <a:satOff val="-6968"/>
                <a:lumOff val="-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Node2Vec</a:t>
          </a:r>
          <a:endParaRPr lang="ru-RU" sz="1700" kern="1200" dirty="0"/>
        </a:p>
      </dsp:txBody>
      <dsp:txXfrm>
        <a:off x="3180925" y="1931759"/>
        <a:ext cx="1766148" cy="599670"/>
      </dsp:txXfrm>
    </dsp:sp>
    <dsp:sp modelId="{730EB80B-7131-477B-8163-5C20B00EF72C}">
      <dsp:nvSpPr>
        <dsp:cNvPr id="0" name=""/>
        <dsp:cNvSpPr/>
      </dsp:nvSpPr>
      <dsp:spPr>
        <a:xfrm rot="5400000">
          <a:off x="3944565" y="2566012"/>
          <a:ext cx="238869" cy="2866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200" kern="1200"/>
        </a:p>
      </dsp:txBody>
      <dsp:txXfrm rot="-5400000">
        <a:off x="3978007" y="2589899"/>
        <a:ext cx="171986" cy="167208"/>
      </dsp:txXfrm>
    </dsp:sp>
    <dsp:sp modelId="{8B603637-B2EF-44AA-8082-0DD48777882B}">
      <dsp:nvSpPr>
        <dsp:cNvPr id="0" name=""/>
        <dsp:cNvSpPr/>
      </dsp:nvSpPr>
      <dsp:spPr>
        <a:xfrm>
          <a:off x="3162268" y="2868579"/>
          <a:ext cx="1803462" cy="6369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4055126"/>
                <a:satOff val="-10451"/>
                <a:lumOff val="-705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055126"/>
                <a:satOff val="-10451"/>
                <a:lumOff val="-705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055126"/>
                <a:satOff val="-10451"/>
                <a:lumOff val="-705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Log1p smoothing</a:t>
          </a:r>
          <a:endParaRPr lang="ru-RU" sz="1700" kern="1200" dirty="0"/>
        </a:p>
      </dsp:txBody>
      <dsp:txXfrm>
        <a:off x="3180925" y="2887236"/>
        <a:ext cx="1766148" cy="599670"/>
      </dsp:txXfrm>
    </dsp:sp>
    <dsp:sp modelId="{F7A97CC4-81C1-42A9-A103-CE1EAC721FBB}">
      <dsp:nvSpPr>
        <dsp:cNvPr id="0" name=""/>
        <dsp:cNvSpPr/>
      </dsp:nvSpPr>
      <dsp:spPr>
        <a:xfrm rot="5400000">
          <a:off x="3944565" y="3521488"/>
          <a:ext cx="238869" cy="2866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200" kern="1200"/>
        </a:p>
      </dsp:txBody>
      <dsp:txXfrm rot="-5400000">
        <a:off x="3978007" y="3545375"/>
        <a:ext cx="171986" cy="167208"/>
      </dsp:txXfrm>
    </dsp:sp>
    <dsp:sp modelId="{A354E044-AB2F-4D28-BE45-38494BB99919}">
      <dsp:nvSpPr>
        <dsp:cNvPr id="0" name=""/>
        <dsp:cNvSpPr/>
      </dsp:nvSpPr>
      <dsp:spPr>
        <a:xfrm>
          <a:off x="3162268" y="3824056"/>
          <a:ext cx="1803462" cy="6369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5406834"/>
                <a:satOff val="-13935"/>
                <a:lumOff val="-941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406834"/>
                <a:satOff val="-13935"/>
                <a:lumOff val="-941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406834"/>
                <a:satOff val="-13935"/>
                <a:lumOff val="-941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Reweighting of TF-IDF</a:t>
          </a:r>
          <a:endParaRPr lang="ru-RU" sz="1700" b="0" kern="1200" dirty="0"/>
        </a:p>
      </dsp:txBody>
      <dsp:txXfrm>
        <a:off x="3180925" y="3842713"/>
        <a:ext cx="1766148" cy="599670"/>
      </dsp:txXfrm>
    </dsp:sp>
    <dsp:sp modelId="{887FA0BA-1E40-4849-96A4-46E1A86BE759}">
      <dsp:nvSpPr>
        <dsp:cNvPr id="0" name=""/>
        <dsp:cNvSpPr/>
      </dsp:nvSpPr>
      <dsp:spPr>
        <a:xfrm rot="5400000">
          <a:off x="3944565" y="4476965"/>
          <a:ext cx="238869" cy="2866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200" kern="1200"/>
        </a:p>
      </dsp:txBody>
      <dsp:txXfrm rot="-5400000">
        <a:off x="3978007" y="4500852"/>
        <a:ext cx="171986" cy="167208"/>
      </dsp:txXfrm>
    </dsp:sp>
    <dsp:sp modelId="{A8601B82-FF36-40C8-9150-339B34E8A5B1}">
      <dsp:nvSpPr>
        <dsp:cNvPr id="0" name=""/>
        <dsp:cNvSpPr/>
      </dsp:nvSpPr>
      <dsp:spPr>
        <a:xfrm>
          <a:off x="3162268" y="4779532"/>
          <a:ext cx="1803462" cy="6369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Fully Connected Network</a:t>
          </a:r>
          <a:endParaRPr lang="ru-RU" sz="1700" b="0" kern="1200" dirty="0"/>
        </a:p>
      </dsp:txBody>
      <dsp:txXfrm>
        <a:off x="3180925" y="4798189"/>
        <a:ext cx="1766148" cy="5996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9CBFB8-1307-4EB3-B7C8-10BC9E3A8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FAAD92-E34F-4ACB-9840-BD31CECB49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4A9B85-13A7-4789-8F5B-BD98C7011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91E08D-00F1-41A7-9DA3-7B75BEA55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93C97A-1D26-4662-A63E-01EF507CA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833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983622-72B0-4C39-A7CD-26D333CF9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804E416-7B52-453B-81C4-97689BC14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89BE73-B2F3-4E83-817C-3F98D6BA6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7BF49D-FC4B-4A7B-8FEA-F2957F1FD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8841ED-F94F-48C2-A3E1-6043C674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7589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370FA67-A377-4B3C-AE99-21AE28D6EB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D9775D3-491B-4A09-81F4-D35201076C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D9EE28-C4F0-4A3A-BB40-3836120C8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366C77-D62F-4A03-8917-DEA360547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EC3B4F-FE08-4F2B-BD59-F56C24D51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2826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9909FF-6277-4587-8A88-1679AF2A4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7432CE-9C79-4726-9D52-D52ABBD50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B7C124-9537-4768-861C-DC9BB7DA3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0A8003-7816-4BE0-BD18-773A601B4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90F62E-27DD-4710-91F4-8C23921E5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5515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5CDEE5-A72E-419F-8611-B121A910E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4ABC169-28D0-4F2B-9069-66BCC8037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70BB6D-87AA-4272-A5F9-B2F4D4D4E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6353AE-F4C7-461E-9818-D5FA164A5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537755-F811-488D-A96A-C841EBEE2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6923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690798-768D-4436-88A1-39741D3BD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497A1C-C191-485C-AA3C-38FB756FA7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DB068B-D536-4488-ABA8-A89D6CA36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3C78353-EA92-4051-AEEA-971AD8B44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13D2995-48D4-47A5-9F02-FA3B35F98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C798AA-0107-4856-8446-B74833A09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597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A008B5-C189-40AC-98C5-FE6345410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59D9E18-55FF-4A67-B775-352764A07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B8739F-ED5D-4082-9CA1-37EACF182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B855C4-58AD-4C0D-B94A-B3447425E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97C370C-6BE4-46F7-A5D6-4799AB9946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0A809C4-2325-4935-9D31-9A3FB8834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30539B2-AF3E-4CF4-BE8A-C9BA1A2E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FEBC5ED-165D-4179-9248-5BFD86B8C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095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95A854-B9DA-456D-9ECF-886E6601E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739009E-FDC6-47EC-B2AE-F9858664B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A7D85D0-2489-4C11-92CF-679DD7999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C5B3E9A-AEB2-4CAC-9D0E-A96B7D167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6490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7A0D8EF-35BF-46D9-BDBB-1682F0CF9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12339E-0576-4426-A684-7154CA951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564E90A-F7F6-4DCD-922D-5D2C725C7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7157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221C2-9816-48CC-A417-5C1C2CA7D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3F9DD9-DDB1-4637-B053-E416D86A7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BB2EF8B-6AD4-47F5-BA72-C66D7AD225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A8EE10-0DCA-44E6-B108-409D4F3A8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DF3BF14-AE2F-4835-B23A-ECD46F08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CBF3CD4-A5E0-473C-B186-5E940FD6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378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D52FE5-B54E-4943-B775-10EA17B24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431C575-0D16-4508-9B0F-4C91ACED86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54CE9C-76E0-4331-B5C2-54E9149C96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523C665-4A33-4CEF-9208-FE0AEAFBC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383FAA-BB3B-4CC6-AD40-134F60798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7B851-C0D8-4AFE-82B0-0F76DE2B4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7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F1D7FE-68CC-4E32-9FE9-AFC070B84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25D22E-58BD-48F9-ACE6-4A6997F44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1ADE0B-EB0B-4018-936D-EC8DCB8AA3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6ABFE-FB86-45BD-BFB8-8E1F62CA3384}" type="datetimeFigureOut">
              <a:rPr lang="ru-RU" smtClean="0"/>
              <a:t>28 мая 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3D6AD9-2250-4BAA-8086-BB382133D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0A33D3-DA8C-42E7-B1AE-896BB98A29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BD934-8FD6-4BC8-9697-EE4AFEBAA6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873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yaromirgusev/course_work_gml/" TargetMode="External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9EB5EA-7EFF-46E9-BBB5-5A27EDA205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5C3B4AA-3C4C-4B2B-9867-B6534C23BC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21A8E5B-1580-45A3-B741-3E7A0C34D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931ADD-87D4-48F7-8469-365A9C357E51}"/>
              </a:ext>
            </a:extLst>
          </p:cNvPr>
          <p:cNvSpPr txBox="1"/>
          <p:nvPr/>
        </p:nvSpPr>
        <p:spPr>
          <a:xfrm>
            <a:off x="409575" y="330718"/>
            <a:ext cx="734695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«Применение методов глубокого обучения для классификации текстов на основе семантического анализа»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35436F-1A05-4CB7-9B02-B5F527EA4618}"/>
              </a:ext>
            </a:extLst>
          </p:cNvPr>
          <p:cNvSpPr txBox="1"/>
          <p:nvPr/>
        </p:nvSpPr>
        <p:spPr>
          <a:xfrm>
            <a:off x="9886951" y="6049445"/>
            <a:ext cx="2305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Автор: Гусев Яромир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45858B-E84D-4ACD-80BE-E4420A816AA3}"/>
              </a:ext>
            </a:extLst>
          </p:cNvPr>
          <p:cNvSpPr txBox="1"/>
          <p:nvPr/>
        </p:nvSpPr>
        <p:spPr>
          <a:xfrm>
            <a:off x="9099551" y="6398140"/>
            <a:ext cx="30924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  <a:r>
              <a:rPr lang="ru-RU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Пасканов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В. Д.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1ABFEC-94ED-402A-B53B-9EEB1F75F694}"/>
              </a:ext>
            </a:extLst>
          </p:cNvPr>
          <p:cNvSpPr txBox="1"/>
          <p:nvPr/>
        </p:nvSpPr>
        <p:spPr>
          <a:xfrm>
            <a:off x="0" y="5257800"/>
            <a:ext cx="5969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Как научить машину понимать язык... Программирования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и не перепутать SQL с Python, как Telegram.</a:t>
            </a:r>
          </a:p>
        </p:txBody>
      </p:sp>
    </p:spTree>
    <p:extLst>
      <p:ext uri="{BB962C8B-B14F-4D97-AF65-F5344CB8AC3E}">
        <p14:creationId xmlns:p14="http://schemas.microsoft.com/office/powerpoint/2010/main" val="3949836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7C38269-E9C1-7922-B0BC-EDB2D8D954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22FAFB-20F2-3E03-12F4-1438EB143214}"/>
              </a:ext>
            </a:extLst>
          </p:cNvPr>
          <p:cNvSpPr txBox="1"/>
          <p:nvPr/>
        </p:nvSpPr>
        <p:spPr>
          <a:xfrm>
            <a:off x="1904238" y="537710"/>
            <a:ext cx="880338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Авторский метод: </a:t>
            </a:r>
            <a:r>
              <a:rPr lang="en-US" sz="2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TF-IDF + Node2Vec + Fully Connected Network</a:t>
            </a:r>
            <a:endParaRPr lang="ru-RU" sz="2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F270E03-6588-C8C8-5118-5182B6A32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953" y="1453280"/>
            <a:ext cx="5550408" cy="371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E460D6-C169-2282-711A-CB1E2DAD2520}"/>
              </a:ext>
            </a:extLst>
          </p:cNvPr>
          <p:cNvSpPr txBox="1"/>
          <p:nvPr/>
        </p:nvSpPr>
        <p:spPr>
          <a:xfrm>
            <a:off x="7123177" y="1083948"/>
            <a:ext cx="42519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Пример графа, который идет в </a:t>
            </a:r>
            <a:r>
              <a:rPr lang="en-US" b="1" dirty="0"/>
              <a:t>Node2Vec</a:t>
            </a:r>
            <a:endParaRPr lang="ru-RU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C138F6-3D3D-927F-DBE0-406E5BC2204E}"/>
              </a:ext>
            </a:extLst>
          </p:cNvPr>
          <p:cNvSpPr txBox="1"/>
          <p:nvPr/>
        </p:nvSpPr>
        <p:spPr>
          <a:xfrm>
            <a:off x="6631687" y="5172530"/>
            <a:ext cx="5438394" cy="4658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200" b="0" i="1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texts </a:t>
            </a:r>
            <a:r>
              <a:rPr lang="en-US" sz="1200" b="1" i="1" dirty="0">
                <a:solidFill>
                  <a:srgbClr val="A922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i="1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1200" b="0" i="1" dirty="0">
                <a:solidFill>
                  <a:srgbClr val="BA2223"/>
                </a:solidFill>
                <a:effectLst/>
                <a:latin typeface="Consolas" panose="020B0609020204030204" pitchFamily="49" charset="0"/>
              </a:rPr>
              <a:t>"The cat sat on the mat."</a:t>
            </a:r>
            <a:r>
              <a:rPr lang="en-US" sz="1200" b="0" i="1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i="1" dirty="0">
                <a:solidFill>
                  <a:srgbClr val="BA2223"/>
                </a:solidFill>
                <a:effectLst/>
                <a:latin typeface="Consolas" panose="020B0609020204030204" pitchFamily="49" charset="0"/>
              </a:rPr>
              <a:t>"The dog barked loudly."</a:t>
            </a:r>
            <a:r>
              <a:rPr lang="en-US" sz="1200" b="0" i="1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i="1" dirty="0">
                <a:solidFill>
                  <a:srgbClr val="BA2223"/>
                </a:solidFill>
                <a:effectLst/>
                <a:latin typeface="Consolas" panose="020B0609020204030204" pitchFamily="49" charset="0"/>
              </a:rPr>
              <a:t>"Cats and dogs are animals."</a:t>
            </a:r>
            <a:r>
              <a:rPr lang="en-US" sz="1200" b="0" i="1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4F39EA-9834-55E4-E8A8-B6756740BCE6}"/>
              </a:ext>
            </a:extLst>
          </p:cNvPr>
          <p:cNvSpPr txBox="1"/>
          <p:nvPr/>
        </p:nvSpPr>
        <p:spPr>
          <a:xfrm>
            <a:off x="306325" y="2067934"/>
            <a:ext cx="6167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А что по метрикам?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82C13A-BEB2-B2D0-ACE0-5DBB51AE062E}"/>
              </a:ext>
            </a:extLst>
          </p:cNvPr>
          <p:cNvSpPr txBox="1"/>
          <p:nvPr/>
        </p:nvSpPr>
        <p:spPr>
          <a:xfrm>
            <a:off x="0" y="2529599"/>
            <a:ext cx="6167628" cy="281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800" b="1" dirty="0">
                <a:effectLst/>
              </a:rPr>
              <a:t>F1</a:t>
            </a:r>
            <a:r>
              <a:rPr lang="ru-RU" sz="1800" b="1" dirty="0">
                <a:effectLst/>
              </a:rPr>
              <a:t>:</a:t>
            </a:r>
            <a:r>
              <a:rPr lang="en-US" sz="1800" dirty="0">
                <a:effectLst/>
              </a:rPr>
              <a:t> 0.</a:t>
            </a:r>
            <a:r>
              <a:rPr lang="ru-RU" sz="1800" dirty="0">
                <a:effectLst/>
              </a:rPr>
              <a:t>81</a:t>
            </a:r>
            <a:r>
              <a:rPr lang="en-US" sz="1800" dirty="0">
                <a:effectLst/>
              </a:rPr>
              <a:t>, </a:t>
            </a:r>
            <a:r>
              <a:rPr lang="ru-RU" sz="1800" b="1" dirty="0">
                <a:effectLst/>
              </a:rPr>
              <a:t>обучение:</a:t>
            </a:r>
            <a:r>
              <a:rPr lang="en-US" sz="1800" dirty="0">
                <a:effectLst/>
              </a:rPr>
              <a:t> </a:t>
            </a:r>
            <a:r>
              <a:rPr lang="ru-RU" dirty="0">
                <a:effectLst/>
              </a:rPr>
              <a:t>2:00</a:t>
            </a:r>
            <a:r>
              <a:rPr lang="en-US" sz="1800" dirty="0">
                <a:effectLst/>
              </a:rPr>
              <a:t> </a:t>
            </a:r>
            <a:r>
              <a:rPr lang="ru-RU" sz="1800" dirty="0">
                <a:effectLst/>
              </a:rPr>
              <a:t>мин</a:t>
            </a:r>
            <a:r>
              <a:rPr lang="en-US" sz="1800" dirty="0">
                <a:effectLst/>
              </a:rPr>
              <a:t>, </a:t>
            </a:r>
            <a:r>
              <a:rPr lang="ru-RU" sz="1800" b="1" dirty="0" err="1">
                <a:effectLst/>
              </a:rPr>
              <a:t>инференс</a:t>
            </a:r>
            <a:r>
              <a:rPr lang="en-US" sz="1800" b="1" dirty="0">
                <a:effectLst/>
              </a:rPr>
              <a:t>:</a:t>
            </a:r>
            <a:r>
              <a:rPr lang="en-US" sz="1800" dirty="0">
                <a:effectLst/>
              </a:rPr>
              <a:t> 0.0</a:t>
            </a:r>
            <a:r>
              <a:rPr lang="ru-RU" dirty="0"/>
              <a:t>04</a:t>
            </a:r>
            <a:r>
              <a:rPr lang="en-US" sz="1800" dirty="0">
                <a:effectLst/>
              </a:rPr>
              <a:t> </a:t>
            </a:r>
            <a:r>
              <a:rPr lang="ru-RU" sz="1800" dirty="0"/>
              <a:t>сек</a:t>
            </a:r>
            <a:endParaRPr lang="en-US" sz="1800" dirty="0">
              <a:effectLst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7D04C6-FD49-1A0E-81F2-BB5CCFF785CA}"/>
              </a:ext>
            </a:extLst>
          </p:cNvPr>
          <p:cNvSpPr txBox="1"/>
          <p:nvPr/>
        </p:nvSpPr>
        <p:spPr>
          <a:xfrm>
            <a:off x="153163" y="5169133"/>
            <a:ext cx="61676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/>
              <a:t>Почти как </a:t>
            </a:r>
            <a:r>
              <a:rPr lang="ru-RU" i="1" dirty="0" err="1"/>
              <a:t>CodeBERT</a:t>
            </a:r>
            <a:r>
              <a:rPr lang="ru-RU" i="1" dirty="0"/>
              <a:t> по точности, но в 5 раз быстрее</a:t>
            </a:r>
            <a:br>
              <a:rPr lang="ru-RU" dirty="0"/>
            </a:br>
            <a:r>
              <a:rPr lang="ru-RU" i="1" dirty="0"/>
              <a:t>Подходит для </a:t>
            </a:r>
            <a:r>
              <a:rPr lang="ru-RU" i="1" dirty="0" err="1"/>
              <a:t>real-time</a:t>
            </a:r>
            <a:r>
              <a:rPr lang="ru-RU" i="1" dirty="0"/>
              <a:t> / продакшн задач</a:t>
            </a:r>
            <a:endParaRPr lang="ru-RU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E4D3955-0CFB-35D1-18AF-01B3C76A50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5" y="2775982"/>
            <a:ext cx="6167628" cy="242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575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5CB1D9-7CE5-5946-B814-A48D7E332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63EDB0-98DB-1D1E-80D6-80E7C80639AD}"/>
              </a:ext>
            </a:extLst>
          </p:cNvPr>
          <p:cNvSpPr txBox="1"/>
          <p:nvPr/>
        </p:nvSpPr>
        <p:spPr>
          <a:xfrm>
            <a:off x="157734" y="519422"/>
            <a:ext cx="68648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Сравнение моделей: качество, время, скорость</a:t>
            </a:r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761C2C6F-21E6-1A35-7964-AD777265D8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445560"/>
              </p:ext>
            </p:extLst>
          </p:nvPr>
        </p:nvGraphicFramePr>
        <p:xfrm>
          <a:off x="5150359" y="1465932"/>
          <a:ext cx="6864858" cy="44136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98854">
                  <a:extLst>
                    <a:ext uri="{9D8B030D-6E8A-4147-A177-3AD203B41FA5}">
                      <a16:colId xmlns:a16="http://schemas.microsoft.com/office/drawing/2014/main" val="1396999801"/>
                    </a:ext>
                  </a:extLst>
                </a:gridCol>
                <a:gridCol w="1386922">
                  <a:extLst>
                    <a:ext uri="{9D8B030D-6E8A-4147-A177-3AD203B41FA5}">
                      <a16:colId xmlns:a16="http://schemas.microsoft.com/office/drawing/2014/main" val="3890965105"/>
                    </a:ext>
                  </a:extLst>
                </a:gridCol>
                <a:gridCol w="2057038">
                  <a:extLst>
                    <a:ext uri="{9D8B030D-6E8A-4147-A177-3AD203B41FA5}">
                      <a16:colId xmlns:a16="http://schemas.microsoft.com/office/drawing/2014/main" val="3295413073"/>
                    </a:ext>
                  </a:extLst>
                </a:gridCol>
                <a:gridCol w="1622044">
                  <a:extLst>
                    <a:ext uri="{9D8B030D-6E8A-4147-A177-3AD203B41FA5}">
                      <a16:colId xmlns:a16="http://schemas.microsoft.com/office/drawing/2014/main" val="1208367134"/>
                    </a:ext>
                  </a:extLst>
                </a:gridCol>
              </a:tblGrid>
              <a:tr h="104564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dirty="0">
                          <a:effectLst/>
                        </a:rPr>
                        <a:t>Модель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dirty="0">
                          <a:effectLst/>
                        </a:rPr>
                        <a:t>F1-мера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Время обучения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Время предсказания (сек)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extLst>
                  <a:ext uri="{0D108BD9-81ED-4DB2-BD59-A6C34878D82A}">
                    <a16:rowId xmlns:a16="http://schemas.microsoft.com/office/drawing/2014/main" val="2107430696"/>
                  </a:ext>
                </a:extLst>
              </a:tr>
              <a:tr h="4123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b="0" dirty="0">
                          <a:effectLst/>
                        </a:rPr>
                        <a:t>Word2Vec + FC</a:t>
                      </a:r>
                      <a:endParaRPr lang="ru-RU" sz="14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dirty="0">
                          <a:effectLst/>
                        </a:rPr>
                        <a:t>0.75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1:21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0.001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extLst>
                  <a:ext uri="{0D108BD9-81ED-4DB2-BD59-A6C34878D82A}">
                    <a16:rowId xmlns:a16="http://schemas.microsoft.com/office/drawing/2014/main" val="779092613"/>
                  </a:ext>
                </a:extLst>
              </a:tr>
              <a:tr h="84780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b="0" dirty="0">
                          <a:effectLst/>
                        </a:rPr>
                        <a:t>BERT + KNN +  </a:t>
                      </a:r>
                      <a:r>
                        <a:rPr lang="ru-RU" sz="1400" b="0" dirty="0" err="1">
                          <a:effectLst/>
                        </a:rPr>
                        <a:t>SAGEConv</a:t>
                      </a:r>
                      <a:endParaRPr lang="ru-RU" sz="14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0.79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dirty="0">
                          <a:effectLst/>
                        </a:rPr>
                        <a:t>4:37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0.014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extLst>
                  <a:ext uri="{0D108BD9-81ED-4DB2-BD59-A6C34878D82A}">
                    <a16:rowId xmlns:a16="http://schemas.microsoft.com/office/drawing/2014/main" val="3591896634"/>
                  </a:ext>
                </a:extLst>
              </a:tr>
              <a:tr h="63005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b="0" dirty="0">
                          <a:effectLst/>
                        </a:rPr>
                        <a:t>BERT + KNN + GAT</a:t>
                      </a:r>
                      <a:endParaRPr lang="ru-RU" sz="14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0.70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6:50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0.025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extLst>
                  <a:ext uri="{0D108BD9-81ED-4DB2-BD59-A6C34878D82A}">
                    <a16:rowId xmlns:a16="http://schemas.microsoft.com/office/drawing/2014/main" val="204772850"/>
                  </a:ext>
                </a:extLst>
              </a:tr>
              <a:tr h="4123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b="0" dirty="0">
                          <a:effectLst/>
                        </a:rPr>
                        <a:t>BERT + FC</a:t>
                      </a:r>
                      <a:endParaRPr lang="ru-RU" sz="14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b="1" dirty="0">
                          <a:effectLst/>
                        </a:rPr>
                        <a:t>0.82</a:t>
                      </a:r>
                      <a:endParaRPr lang="ru-RU" sz="14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4:36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>
                          <a:effectLst/>
                        </a:rPr>
                        <a:t>0.021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extLst>
                  <a:ext uri="{0D108BD9-81ED-4DB2-BD59-A6C34878D82A}">
                    <a16:rowId xmlns:a16="http://schemas.microsoft.com/office/drawing/2014/main" val="1243391898"/>
                  </a:ext>
                </a:extLst>
              </a:tr>
              <a:tr h="10655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b="1" dirty="0">
                          <a:effectLst/>
                        </a:rPr>
                        <a:t>TF-IDF + Node2Vec + FC (авторский)</a:t>
                      </a:r>
                      <a:endParaRPr lang="ru-RU" sz="14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b="1" dirty="0">
                          <a:effectLst/>
                        </a:rPr>
                        <a:t>0.81</a:t>
                      </a:r>
                      <a:endParaRPr lang="ru-RU" sz="14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b="1" dirty="0">
                          <a:effectLst/>
                        </a:rPr>
                        <a:t>2:00</a:t>
                      </a:r>
                      <a:endParaRPr lang="ru-RU" sz="14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ru-RU" sz="1400" b="1" dirty="0">
                          <a:effectLst/>
                        </a:rPr>
                        <a:t>0.004</a:t>
                      </a:r>
                      <a:endParaRPr lang="ru-RU" sz="14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1" marR="2101" marT="2101" marB="2101" anchor="ctr"/>
                </a:tc>
                <a:extLst>
                  <a:ext uri="{0D108BD9-81ED-4DB2-BD59-A6C34878D82A}">
                    <a16:rowId xmlns:a16="http://schemas.microsoft.com/office/drawing/2014/main" val="422783048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244D866-246C-6E49-02A8-098D40D5B0DE}"/>
              </a:ext>
            </a:extLst>
          </p:cNvPr>
          <p:cNvSpPr txBox="1"/>
          <p:nvPr/>
        </p:nvSpPr>
        <p:spPr>
          <a:xfrm>
            <a:off x="66294" y="2257823"/>
            <a:ext cx="5084065" cy="2829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ru-RU" b="1" dirty="0"/>
              <a:t>Самая высокая точность:</a:t>
            </a:r>
            <a:r>
              <a:rPr lang="ru-RU" dirty="0"/>
              <a:t> </a:t>
            </a:r>
            <a:r>
              <a:rPr lang="ru-RU" b="1" dirty="0" err="1"/>
              <a:t>CodeBERT</a:t>
            </a:r>
            <a:r>
              <a:rPr lang="ru-RU" b="1" dirty="0"/>
              <a:t> + FC </a:t>
            </a:r>
            <a:r>
              <a:rPr lang="ru-RU" dirty="0"/>
              <a:t>(но большие затраты времени и ресурсов)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ru-RU" b="1" dirty="0"/>
              <a:t>Лучший баланс:</a:t>
            </a:r>
            <a:r>
              <a:rPr lang="ru-RU" dirty="0"/>
              <a:t> авторский метод </a:t>
            </a:r>
            <a:r>
              <a:rPr lang="ru-RU" b="1" dirty="0"/>
              <a:t>(TF-IDF + Node2Vec)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ru-RU" b="1" dirty="0" err="1"/>
              <a:t>Графовые</a:t>
            </a:r>
            <a:r>
              <a:rPr lang="ru-RU" b="1" dirty="0"/>
              <a:t> подходы </a:t>
            </a:r>
            <a:r>
              <a:rPr lang="ru-RU" dirty="0"/>
              <a:t>перспективны и полезны при неоднозначных фрагментах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ru-RU" b="1" dirty="0"/>
              <a:t>Базовая модель (Word2Vec)</a:t>
            </a:r>
            <a:r>
              <a:rPr lang="ru-RU" dirty="0"/>
              <a:t> — годится как стартовая точка</a:t>
            </a:r>
          </a:p>
        </p:txBody>
      </p:sp>
    </p:spTree>
    <p:extLst>
      <p:ext uri="{BB962C8B-B14F-4D97-AF65-F5344CB8AC3E}">
        <p14:creationId xmlns:p14="http://schemas.microsoft.com/office/powerpoint/2010/main" val="2263965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C0D724-C217-115D-2E32-80614C4EF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5655DE-5332-C1C5-8B9F-002A4423CA18}"/>
              </a:ext>
            </a:extLst>
          </p:cNvPr>
          <p:cNvSpPr txBox="1"/>
          <p:nvPr/>
        </p:nvSpPr>
        <p:spPr>
          <a:xfrm>
            <a:off x="2004822" y="537710"/>
            <a:ext cx="88033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Выводы и анализ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C55F33E-B302-2EBC-75F8-9AC1EA41B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032" y="1948184"/>
            <a:ext cx="4059043" cy="4059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45912B-CE36-4EFF-7136-5C3126D4A0DA}"/>
              </a:ext>
            </a:extLst>
          </p:cNvPr>
          <p:cNvSpPr txBox="1"/>
          <p:nvPr/>
        </p:nvSpPr>
        <p:spPr>
          <a:xfrm>
            <a:off x="5385816" y="1625733"/>
            <a:ext cx="6667881" cy="4214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ru-RU" dirty="0"/>
              <a:t>Реализованы и сравнены 4 подхода к классификации кода: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q"/>
            </a:pPr>
            <a:r>
              <a:rPr lang="ru-RU" b="1" dirty="0" err="1"/>
              <a:t>CodeBERT</a:t>
            </a:r>
            <a:r>
              <a:rPr lang="ru-RU" b="1" dirty="0"/>
              <a:t> + FC</a:t>
            </a:r>
            <a:r>
              <a:rPr lang="ru-RU" dirty="0"/>
              <a:t> — наилучшее качество, но самая дорогая модель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q"/>
            </a:pPr>
            <a:r>
              <a:rPr lang="ru-RU" b="1" dirty="0" err="1"/>
              <a:t>Графовые</a:t>
            </a:r>
            <a:r>
              <a:rPr lang="ru-RU" b="1" dirty="0"/>
              <a:t> подходы</a:t>
            </a:r>
            <a:r>
              <a:rPr lang="ru-RU" dirty="0"/>
              <a:t> усиливают модель там, где текстовые методы теряются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q"/>
            </a:pPr>
            <a:r>
              <a:rPr lang="ru-RU" dirty="0"/>
              <a:t>Мой метод </a:t>
            </a:r>
            <a:r>
              <a:rPr lang="ru-RU" b="1" dirty="0"/>
              <a:t>(TF-IDF + Node2Vec + FC) </a:t>
            </a:r>
            <a:r>
              <a:rPr lang="ru-RU" dirty="0"/>
              <a:t>почти не уступает по F1, но намного быстрее. Он подходит для задач с ограниченными ресурсами и высокими требованиями к скорости</a:t>
            </a:r>
          </a:p>
          <a:p>
            <a:pPr>
              <a:lnSpc>
                <a:spcPct val="125000"/>
              </a:lnSpc>
            </a:pPr>
            <a:r>
              <a:rPr lang="ru-RU" dirty="0"/>
              <a:t>Результаты показывают, что компактные </a:t>
            </a:r>
            <a:r>
              <a:rPr lang="ru-RU" dirty="0" err="1"/>
              <a:t>графовые</a:t>
            </a:r>
            <a:r>
              <a:rPr lang="ru-RU" dirty="0"/>
              <a:t> модели на основе простых признаков могут быть достойной альтернативой трансформерам.</a:t>
            </a:r>
          </a:p>
        </p:txBody>
      </p:sp>
    </p:spTree>
    <p:extLst>
      <p:ext uri="{BB962C8B-B14F-4D97-AF65-F5344CB8AC3E}">
        <p14:creationId xmlns:p14="http://schemas.microsoft.com/office/powerpoint/2010/main" val="1534599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AFD2011-6573-8525-AD32-66296A3A7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317" y="-729040"/>
            <a:ext cx="9144000" cy="6096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D44E9B8-9888-E122-0693-B35AF2CDB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1628"/>
            <a:ext cx="12192000" cy="6216372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3F65308-604A-6404-F13F-12174BCEAC3F}"/>
              </a:ext>
            </a:extLst>
          </p:cNvPr>
          <p:cNvSpPr>
            <a:spLocks noGrp="1"/>
          </p:cNvSpPr>
          <p:nvPr/>
        </p:nvSpPr>
        <p:spPr>
          <a:xfrm>
            <a:off x="838200" y="137265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/>
              <a:t>СПАСИБО ЗА ВНИМАНИЕ!!! ✨✨✨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A06809C-AAA1-86B7-3222-5574D788F2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7915">
            <a:off x="7956551" y="3352392"/>
            <a:ext cx="4762500" cy="503872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7899972-89DD-386D-75E8-FF6DAB3724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0987" y="-1810626"/>
            <a:ext cx="3722174" cy="372217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4FDF8C0-6E36-E812-406C-46FDA5D88A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7296" y="2807207"/>
            <a:ext cx="4444444" cy="4050793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4E313B6-84E9-531A-D161-2373616EB7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029" y="-797448"/>
            <a:ext cx="3141097" cy="31361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28BBA95-2029-CAF2-7FAB-0BC564CE6C86}"/>
              </a:ext>
            </a:extLst>
          </p:cNvPr>
          <p:cNvSpPr txBox="1"/>
          <p:nvPr/>
        </p:nvSpPr>
        <p:spPr>
          <a:xfrm>
            <a:off x="5677494" y="2839245"/>
            <a:ext cx="46461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GitHub: </a:t>
            </a:r>
            <a:r>
              <a:rPr lang="ru-RU" sz="1400" dirty="0">
                <a:hlinkClick r:id="rId8"/>
              </a:rPr>
              <a:t>https://github.com/yaromirgusev/course_work_gml/</a:t>
            </a:r>
            <a:endParaRPr lang="ru-RU" sz="14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EE92C1D-0429-6EB8-62EE-DD4B4F929F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127" y="2338741"/>
            <a:ext cx="1481150" cy="14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90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9CEEBD-4B2B-4289-91BC-DBB388B69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2A33427-E6F0-4D64-94F6-87726210A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207648-8CB2-459B-A3C3-F2502CA40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49C190-0AC1-4A63-9C8C-E37C8ED59D36}"/>
              </a:ext>
            </a:extLst>
          </p:cNvPr>
          <p:cNvSpPr txBox="1"/>
          <p:nvPr/>
        </p:nvSpPr>
        <p:spPr>
          <a:xfrm>
            <a:off x="82550" y="513704"/>
            <a:ext cx="61849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Актуальность и цель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59EE85-545C-4DE8-A3D2-3CA4F080EE5C}"/>
              </a:ext>
            </a:extLst>
          </p:cNvPr>
          <p:cNvSpPr txBox="1"/>
          <p:nvPr/>
        </p:nvSpPr>
        <p:spPr>
          <a:xfrm>
            <a:off x="298449" y="1859339"/>
            <a:ext cx="795655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ru-RU" sz="2200" dirty="0">
                <a:latin typeface="+mj-lt"/>
                <a:cs typeface="Calibri" panose="020F0502020204030204" pitchFamily="34" charset="0"/>
              </a:rPr>
              <a:t>Современные IDE, платформы и чаты (Telegram, </a:t>
            </a:r>
            <a:r>
              <a:rPr lang="en-US" sz="2200" dirty="0" err="1">
                <a:latin typeface="+mj-lt"/>
                <a:cs typeface="Calibri" panose="020F0502020204030204" pitchFamily="34" charset="0"/>
              </a:rPr>
              <a:t>StackOverflow</a:t>
            </a:r>
            <a:r>
              <a:rPr lang="ru-RU" sz="2200" dirty="0">
                <a:latin typeface="+mj-lt"/>
                <a:cs typeface="Calibri" panose="020F0502020204030204" pitchFamily="34" charset="0"/>
              </a:rPr>
              <a:t>) регулярно ошибаются при определении языка программирования.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ru-RU" sz="2200" dirty="0">
                <a:latin typeface="+mj-lt"/>
                <a:cs typeface="Calibri" panose="020F0502020204030204" pitchFamily="34" charset="0"/>
              </a:rPr>
              <a:t>Классические эвристики и шаблонные правила не справляются с короткими, гибридными или необычно форматированными фрагментами кода.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ru-RU" sz="2200" dirty="0">
                <a:latin typeface="+mj-lt"/>
                <a:cs typeface="Calibri" panose="020F0502020204030204" pitchFamily="34" charset="0"/>
              </a:rPr>
              <a:t>Цель: разработать и сравнить методы автоматической классификации фрагментов кода по языку программирования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5668141-7DF7-48D5-9831-8B548096B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821" y="1531944"/>
            <a:ext cx="3922629" cy="414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57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D58B0C-6AAF-4206-9896-B36E0C6374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C40A22CF-D414-44AE-829F-C026C55E0B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0944155"/>
              </p:ext>
            </p:extLst>
          </p:nvPr>
        </p:nvGraphicFramePr>
        <p:xfrm>
          <a:off x="3655785" y="17014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D7D2D2E-7E97-4EC4-A1A0-39EFB52BDE88}"/>
              </a:ext>
            </a:extLst>
          </p:cNvPr>
          <p:cNvSpPr txBox="1"/>
          <p:nvPr/>
        </p:nvSpPr>
        <p:spPr>
          <a:xfrm>
            <a:off x="2139950" y="494783"/>
            <a:ext cx="61849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Цель и задачи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421CFE3-DD79-4E78-B7F5-4BD8040CA0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232" y="2070539"/>
            <a:ext cx="7289800" cy="32807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Цель: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Разработать и сравнить методы классификации фрагментов кода</a:t>
            </a:r>
          </a:p>
          <a:p>
            <a:pPr marL="0" marR="0" lvl="0" indent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Задачи: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Обзор существующих методов</a:t>
            </a:r>
          </a:p>
          <a:p>
            <a:pPr marL="342900" marR="0" lvl="0" indent="-34290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Реализация 4 моделей</a:t>
            </a:r>
          </a:p>
          <a:p>
            <a:pPr marL="342900" marR="0" lvl="0" indent="-34290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Сравнение по точности и производительности</a:t>
            </a:r>
          </a:p>
          <a:p>
            <a:pPr marL="342900" marR="0" lvl="0" indent="-34290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Сравнение по 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F1 / </a:t>
            </a:r>
            <a:r>
              <a:rPr lang="ru-RU" altLang="ru-RU" sz="2400" dirty="0"/>
              <a:t>скорости </a:t>
            </a:r>
            <a:r>
              <a:rPr lang="en-US" altLang="ru-RU" sz="2400" dirty="0"/>
              <a:t>/ </a:t>
            </a:r>
            <a:r>
              <a:rPr lang="ru-RU" altLang="ru-RU" sz="2400" dirty="0"/>
              <a:t>обучению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42607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7DF9DE-97C4-4BD4-5479-726FFF53F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9" name="Объект 8">
            <a:extLst>
              <a:ext uri="{FF2B5EF4-FFF2-40B4-BE49-F238E27FC236}">
                <a16:creationId xmlns:a16="http://schemas.microsoft.com/office/drawing/2014/main" id="{BBC7AFB3-67CF-81E4-DC9D-90F4573C15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400" y="3207251"/>
            <a:ext cx="6812662" cy="340633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79191F-9803-31D8-3D43-509900A372B8}"/>
              </a:ext>
            </a:extLst>
          </p:cNvPr>
          <p:cNvSpPr txBox="1"/>
          <p:nvPr/>
        </p:nvSpPr>
        <p:spPr>
          <a:xfrm>
            <a:off x="2139950" y="494783"/>
            <a:ext cx="61849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Данные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8B507E-B79E-C446-7627-6DB6A12F2B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470" y="3300743"/>
            <a:ext cx="4519010" cy="33128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54D3A5-1C6B-AEA8-623E-E76E8569BEC8}"/>
              </a:ext>
            </a:extLst>
          </p:cNvPr>
          <p:cNvSpPr txBox="1"/>
          <p:nvPr/>
        </p:nvSpPr>
        <p:spPr>
          <a:xfrm>
            <a:off x="1844834" y="1406154"/>
            <a:ext cx="8762206" cy="1444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buNone/>
            </a:pPr>
            <a:r>
              <a:rPr lang="ru-RU" b="0" dirty="0">
                <a:solidFill>
                  <a:srgbClr val="212121"/>
                </a:solidFill>
                <a:effectLst/>
              </a:rPr>
              <a:t>Датасет содержит фрагменты исходного кода, написанные на различных языках программирования, и предназначен для задачи автоматической классификации языка. Каждый пример представляет собой небольшой </a:t>
            </a:r>
            <a:r>
              <a:rPr lang="ru-RU" b="0" dirty="0" err="1">
                <a:solidFill>
                  <a:srgbClr val="212121"/>
                </a:solidFill>
                <a:effectLst/>
              </a:rPr>
              <a:t>сниппет</a:t>
            </a:r>
            <a:r>
              <a:rPr lang="ru-RU" b="0" dirty="0">
                <a:solidFill>
                  <a:srgbClr val="212121"/>
                </a:solidFill>
                <a:effectLst/>
              </a:rPr>
              <a:t> кода, сопровождаемый меткой с соответствующим языком программирования.</a:t>
            </a:r>
          </a:p>
        </p:txBody>
      </p:sp>
    </p:spTree>
    <p:extLst>
      <p:ext uri="{BB962C8B-B14F-4D97-AF65-F5344CB8AC3E}">
        <p14:creationId xmlns:p14="http://schemas.microsoft.com/office/powerpoint/2010/main" val="4120044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AC9C88-8FF5-ED82-FE97-E47C07C33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7D252A-4FB1-3961-84FD-01977D16391D}"/>
              </a:ext>
            </a:extLst>
          </p:cNvPr>
          <p:cNvSpPr txBox="1"/>
          <p:nvPr/>
        </p:nvSpPr>
        <p:spPr>
          <a:xfrm>
            <a:off x="267462" y="519422"/>
            <a:ext cx="6167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1: Word2Vec + Fully Connected Network</a:t>
            </a: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1666660-E672-2EC7-C69D-6848F669C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4354"/>
            <a:ext cx="5120640" cy="37292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ECCC79-B96A-2D66-C8AC-CDEDF6F17E6B}"/>
              </a:ext>
            </a:extLst>
          </p:cNvPr>
          <p:cNvSpPr txBox="1"/>
          <p:nvPr/>
        </p:nvSpPr>
        <p:spPr>
          <a:xfrm>
            <a:off x="5572505" y="1220831"/>
            <a:ext cx="6167628" cy="1444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ru-RU" dirty="0"/>
              <a:t>Код </a:t>
            </a:r>
            <a:r>
              <a:rPr lang="ru-RU" dirty="0" err="1"/>
              <a:t>токенизируется</a:t>
            </a:r>
            <a:r>
              <a:rPr lang="ru-RU" dirty="0"/>
              <a:t>, обучается </a:t>
            </a:r>
            <a:r>
              <a:rPr lang="ru-RU" b="1" dirty="0"/>
              <a:t>Word2Vec</a:t>
            </a:r>
            <a:r>
              <a:rPr lang="ru-RU" dirty="0"/>
              <a:t> (</a:t>
            </a:r>
            <a:r>
              <a:rPr lang="ru-RU" dirty="0" err="1"/>
              <a:t>skip-gram</a:t>
            </a:r>
            <a:r>
              <a:rPr lang="ru-RU" dirty="0"/>
              <a:t>, окно = 5).</a:t>
            </a:r>
            <a:br>
              <a:rPr lang="ru-RU" dirty="0"/>
            </a:br>
            <a:r>
              <a:rPr lang="ru-RU" dirty="0"/>
              <a:t>Полученные </a:t>
            </a:r>
            <a:r>
              <a:rPr lang="ru-RU" dirty="0" err="1"/>
              <a:t>эмбеддинги</a:t>
            </a:r>
            <a:r>
              <a:rPr lang="ru-RU" dirty="0"/>
              <a:t> токенов усредняются по фрагменту</a:t>
            </a:r>
          </a:p>
          <a:p>
            <a:pPr>
              <a:lnSpc>
                <a:spcPct val="125000"/>
              </a:lnSpc>
            </a:pPr>
            <a:r>
              <a:rPr lang="ru-RU" dirty="0"/>
              <a:t>и подаются в </a:t>
            </a:r>
            <a:r>
              <a:rPr lang="ru-RU" dirty="0" err="1"/>
              <a:t>полносвязный</a:t>
            </a:r>
            <a:r>
              <a:rPr lang="ru-RU" dirty="0"/>
              <a:t> классификатор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57ADEE9-22ED-80F1-3A0F-6E74DFDB54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149" y="2660904"/>
            <a:ext cx="6546341" cy="262273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79A07F-2F4E-F9FA-DFC3-96B1FE3D2282}"/>
              </a:ext>
            </a:extLst>
          </p:cNvPr>
          <p:cNvSpPr txBox="1"/>
          <p:nvPr/>
        </p:nvSpPr>
        <p:spPr>
          <a:xfrm>
            <a:off x="6034277" y="5493636"/>
            <a:ext cx="5705856" cy="287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2000" dirty="0">
                <a:effectLst/>
              </a:rPr>
              <a:t>F1</a:t>
            </a:r>
            <a:r>
              <a:rPr lang="ru-RU" sz="2000" dirty="0">
                <a:effectLst/>
              </a:rPr>
              <a:t>:</a:t>
            </a:r>
            <a:r>
              <a:rPr lang="en-US" sz="2000" dirty="0">
                <a:effectLst/>
              </a:rPr>
              <a:t> 0.75, </a:t>
            </a:r>
            <a:r>
              <a:rPr lang="ru-RU" sz="2000" dirty="0"/>
              <a:t>О</a:t>
            </a:r>
            <a:r>
              <a:rPr lang="ru-RU" sz="2000" dirty="0">
                <a:effectLst/>
              </a:rPr>
              <a:t>бучение:</a:t>
            </a:r>
            <a:r>
              <a:rPr lang="en-US" sz="2000" dirty="0">
                <a:effectLst/>
              </a:rPr>
              <a:t> 1:21 </a:t>
            </a:r>
            <a:r>
              <a:rPr lang="ru-RU" sz="2000" dirty="0">
                <a:effectLst/>
              </a:rPr>
              <a:t>мин</a:t>
            </a:r>
            <a:r>
              <a:rPr lang="en-US" sz="2000" dirty="0">
                <a:effectLst/>
              </a:rPr>
              <a:t>, </a:t>
            </a:r>
            <a:r>
              <a:rPr lang="ru-RU" sz="2000" dirty="0" err="1"/>
              <a:t>И</a:t>
            </a:r>
            <a:r>
              <a:rPr lang="ru-RU" sz="2000" dirty="0" err="1">
                <a:effectLst/>
              </a:rPr>
              <a:t>нференс</a:t>
            </a:r>
            <a:r>
              <a:rPr lang="en-US" sz="2000" dirty="0">
                <a:effectLst/>
              </a:rPr>
              <a:t>: 0.001 </a:t>
            </a:r>
            <a:r>
              <a:rPr lang="ru-RU" sz="2000" dirty="0"/>
              <a:t>сек</a:t>
            </a:r>
            <a:endParaRPr lang="en-US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51986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AB25560-E617-C73E-7F4E-D6331DB79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B8C55B-C443-FC10-A4C5-8D5A5E684766}"/>
              </a:ext>
            </a:extLst>
          </p:cNvPr>
          <p:cNvSpPr txBox="1"/>
          <p:nvPr/>
        </p:nvSpPr>
        <p:spPr>
          <a:xfrm>
            <a:off x="157734" y="519422"/>
            <a:ext cx="60944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 2: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CodeBERT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+ Graph Neural Network</a:t>
            </a: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EAF0E7-AD22-AEFA-E5C1-9E9991C4D25B}"/>
              </a:ext>
            </a:extLst>
          </p:cNvPr>
          <p:cNvSpPr txBox="1"/>
          <p:nvPr/>
        </p:nvSpPr>
        <p:spPr>
          <a:xfrm>
            <a:off x="85343" y="1368224"/>
            <a:ext cx="6167628" cy="3522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ru-RU" b="1" dirty="0" err="1"/>
              <a:t>Эмбеддинги</a:t>
            </a:r>
            <a:r>
              <a:rPr lang="ru-RU" b="1" dirty="0"/>
              <a:t>: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/>
              <a:t>Используется </a:t>
            </a:r>
            <a:r>
              <a:rPr lang="ru-RU" dirty="0" err="1"/>
              <a:t>предобученная</a:t>
            </a:r>
            <a:r>
              <a:rPr lang="ru-RU" dirty="0"/>
              <a:t> модель </a:t>
            </a:r>
            <a:r>
              <a:rPr lang="en-US" b="1" dirty="0" err="1"/>
              <a:t>CodeBERT</a:t>
            </a:r>
            <a:endParaRPr lang="ru-RU" b="1" dirty="0"/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/>
              <a:t>Извлекается [CLS]-токен — контекстное представление фрагмента кода (размерность 768)</a:t>
            </a:r>
          </a:p>
          <a:p>
            <a:pPr>
              <a:lnSpc>
                <a:spcPct val="125000"/>
              </a:lnSpc>
            </a:pPr>
            <a:r>
              <a:rPr lang="ru-RU" b="1" dirty="0"/>
              <a:t>Построение графа: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/>
              <a:t>Каждый фрагмент кода — это узел графа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ru-RU" dirty="0"/>
              <a:t>Рёбра соединяют k ближайших соседей по косинусной близости </a:t>
            </a:r>
            <a:r>
              <a:rPr lang="ru-RU" dirty="0" err="1"/>
              <a:t>эмбеддингов</a:t>
            </a:r>
            <a:endParaRPr lang="ru-RU" dirty="0"/>
          </a:p>
          <a:p>
            <a:pPr>
              <a:lnSpc>
                <a:spcPct val="125000"/>
              </a:lnSpc>
            </a:pPr>
            <a:r>
              <a:rPr lang="ru-RU" b="1" dirty="0"/>
              <a:t>Классификация: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b="1" dirty="0" err="1"/>
              <a:t>SAGEConv</a:t>
            </a:r>
            <a:r>
              <a:rPr lang="en-US" dirty="0"/>
              <a:t> </a:t>
            </a:r>
            <a:r>
              <a:rPr lang="ru-RU" dirty="0"/>
              <a:t>или </a:t>
            </a:r>
            <a:r>
              <a:rPr lang="en-US" b="1" dirty="0"/>
              <a:t>GATConv</a:t>
            </a:r>
            <a:endParaRPr lang="ru-RU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49A733-9C9E-1C4C-0F13-E802B0D625E1}"/>
              </a:ext>
            </a:extLst>
          </p:cNvPr>
          <p:cNvSpPr txBox="1"/>
          <p:nvPr/>
        </p:nvSpPr>
        <p:spPr>
          <a:xfrm>
            <a:off x="0" y="5046809"/>
            <a:ext cx="6167628" cy="7523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ru-RU" dirty="0"/>
              <a:t>Код → </a:t>
            </a:r>
            <a:r>
              <a:rPr lang="ru-RU" dirty="0" err="1"/>
              <a:t>CodeBERT</a:t>
            </a:r>
            <a:r>
              <a:rPr lang="ru-RU" dirty="0"/>
              <a:t> →</a:t>
            </a:r>
            <a:r>
              <a:rPr lang="en-US" dirty="0"/>
              <a:t> </a:t>
            </a:r>
            <a:r>
              <a:rPr lang="ru-RU" dirty="0"/>
              <a:t>[CLS]-вектор →</a:t>
            </a:r>
            <a:r>
              <a:rPr lang="en-US" dirty="0"/>
              <a:t> </a:t>
            </a:r>
            <a:r>
              <a:rPr lang="ru-RU" dirty="0"/>
              <a:t>Граф ближайших соседей → GNN (</a:t>
            </a:r>
            <a:r>
              <a:rPr lang="ru-RU" dirty="0" err="1"/>
              <a:t>GraphSAGE</a:t>
            </a:r>
            <a:r>
              <a:rPr lang="ru-RU" dirty="0"/>
              <a:t> / GAT) → Предсказание языка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F3F041C-4E62-3F3B-51DE-2FEF9483E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8536" r="5303" b="3667"/>
          <a:stretch/>
        </p:blipFill>
        <p:spPr>
          <a:xfrm>
            <a:off x="6252210" y="1500509"/>
            <a:ext cx="5854447" cy="2228421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990F6B0-0990-7B1C-EFC0-F76B6C2488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" b="5482"/>
          <a:stretch/>
        </p:blipFill>
        <p:spPr>
          <a:xfrm>
            <a:off x="7233518" y="4163996"/>
            <a:ext cx="4873139" cy="210728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01AE40D-B381-9BA4-87B0-F0668AF672DF}"/>
              </a:ext>
            </a:extLst>
          </p:cNvPr>
          <p:cNvSpPr txBox="1"/>
          <p:nvPr/>
        </p:nvSpPr>
        <p:spPr>
          <a:xfrm>
            <a:off x="8784262" y="1131177"/>
            <a:ext cx="1771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SAGEConv</a:t>
            </a:r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10D756-FD53-BDD9-C30F-BF26CF62227A}"/>
              </a:ext>
            </a:extLst>
          </p:cNvPr>
          <p:cNvSpPr txBox="1"/>
          <p:nvPr/>
        </p:nvSpPr>
        <p:spPr>
          <a:xfrm>
            <a:off x="9003718" y="3795072"/>
            <a:ext cx="13327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GATConv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2243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43F598-227F-AC6F-D746-A5181A280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4E4FF734-3493-C3EA-3B5B-2EAE56B591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6918" y="1798737"/>
            <a:ext cx="3830230" cy="1098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SAGE</a:t>
            </a:r>
            <a:r>
              <a:rPr kumimoji="0" lang="en-US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Conv</a:t>
            </a: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F1: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0.79</a:t>
            </a:r>
            <a:r>
              <a:rPr kumimoji="0" lang="en-US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lang="ru-RU" altLang="ru-RU" b="1" dirty="0"/>
              <a:t>о</a:t>
            </a: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бучение: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4:37 мин,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lang="ru-RU" altLang="ru-RU" b="1" dirty="0" err="1"/>
              <a:t>и</a:t>
            </a:r>
            <a:r>
              <a:rPr kumimoji="0" lang="ru-RU" altLang="ru-RU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нференс</a:t>
            </a: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0.014 сек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22423B-03E7-6CF8-843B-0A5A9E12F6FB}"/>
              </a:ext>
            </a:extLst>
          </p:cNvPr>
          <p:cNvSpPr txBox="1"/>
          <p:nvPr/>
        </p:nvSpPr>
        <p:spPr>
          <a:xfrm>
            <a:off x="157734" y="519422"/>
            <a:ext cx="60944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 2: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CodeBERT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+ Graph Neural Network</a:t>
            </a: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1B10BA9-098D-2F41-0E79-79ADEB6E2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148" y="1284487"/>
            <a:ext cx="6676200" cy="245448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21B7186-4134-02A8-2D0F-B72D8D9B5C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148" y="4042372"/>
            <a:ext cx="6784083" cy="24941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F4DAEB-86ED-9D22-FF63-48C9E8543D50}"/>
              </a:ext>
            </a:extLst>
          </p:cNvPr>
          <p:cNvSpPr txBox="1"/>
          <p:nvPr/>
        </p:nvSpPr>
        <p:spPr>
          <a:xfrm>
            <a:off x="1072134" y="4292885"/>
            <a:ext cx="6167628" cy="109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GAT: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F1: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0.70, </a:t>
            </a: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обучение: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6:50 мин,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lang="ru-RU" altLang="ru-RU" b="1" dirty="0" err="1"/>
              <a:t>и</a:t>
            </a:r>
            <a:r>
              <a:rPr kumimoji="0" lang="ru-RU" altLang="ru-RU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нференс</a:t>
            </a: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0.025 сек</a:t>
            </a:r>
          </a:p>
        </p:txBody>
      </p:sp>
    </p:spTree>
    <p:extLst>
      <p:ext uri="{BB962C8B-B14F-4D97-AF65-F5344CB8AC3E}">
        <p14:creationId xmlns:p14="http://schemas.microsoft.com/office/powerpoint/2010/main" val="1060719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EFEF52-E338-BB70-EE0C-EF4E67E64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A1FB85-BEE7-DC04-6C8A-E742817B6D89}"/>
              </a:ext>
            </a:extLst>
          </p:cNvPr>
          <p:cNvSpPr txBox="1"/>
          <p:nvPr/>
        </p:nvSpPr>
        <p:spPr>
          <a:xfrm>
            <a:off x="157734" y="519422"/>
            <a:ext cx="68648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 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CodeBERT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+ Fully Connected Network</a:t>
            </a: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98CC10C-D50A-4E78-6D46-BB0D63083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648" y="1818944"/>
            <a:ext cx="8758701" cy="32201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9F65222-F555-11F2-6668-03D97FD0FD64}"/>
              </a:ext>
            </a:extLst>
          </p:cNvPr>
          <p:cNvSpPr txBox="1"/>
          <p:nvPr/>
        </p:nvSpPr>
        <p:spPr>
          <a:xfrm>
            <a:off x="3243070" y="5517928"/>
            <a:ext cx="5705856" cy="287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2000" b="1" dirty="0">
                <a:effectLst/>
              </a:rPr>
              <a:t>F1</a:t>
            </a:r>
            <a:r>
              <a:rPr lang="ru-RU" sz="2000" b="1" dirty="0">
                <a:effectLst/>
              </a:rPr>
              <a:t>:</a:t>
            </a:r>
            <a:r>
              <a:rPr lang="en-US" sz="2000" dirty="0">
                <a:effectLst/>
              </a:rPr>
              <a:t> 0.</a:t>
            </a:r>
            <a:r>
              <a:rPr lang="ru-RU" sz="2000" dirty="0">
                <a:effectLst/>
              </a:rPr>
              <a:t>82</a:t>
            </a:r>
            <a:r>
              <a:rPr lang="en-US" sz="2000" dirty="0">
                <a:effectLst/>
              </a:rPr>
              <a:t>, </a:t>
            </a:r>
            <a:r>
              <a:rPr lang="ru-RU" sz="2000" b="1" dirty="0"/>
              <a:t>о</a:t>
            </a:r>
            <a:r>
              <a:rPr lang="ru-RU" sz="2000" b="1" dirty="0">
                <a:effectLst/>
              </a:rPr>
              <a:t>бучение:</a:t>
            </a:r>
            <a:r>
              <a:rPr lang="en-US" sz="2000" b="1" dirty="0">
                <a:effectLst/>
              </a:rPr>
              <a:t> </a:t>
            </a:r>
            <a:r>
              <a:rPr lang="ru-RU" sz="2000" dirty="0"/>
              <a:t>4:36</a:t>
            </a:r>
            <a:r>
              <a:rPr lang="en-US" sz="2000" dirty="0">
                <a:effectLst/>
              </a:rPr>
              <a:t> </a:t>
            </a:r>
            <a:r>
              <a:rPr lang="ru-RU" sz="2000" dirty="0">
                <a:effectLst/>
              </a:rPr>
              <a:t>мин</a:t>
            </a:r>
            <a:r>
              <a:rPr lang="en-US" sz="2000" dirty="0">
                <a:effectLst/>
              </a:rPr>
              <a:t>, </a:t>
            </a:r>
            <a:r>
              <a:rPr lang="ru-RU" sz="2000" b="1" dirty="0" err="1">
                <a:effectLst/>
              </a:rPr>
              <a:t>инференс</a:t>
            </a:r>
            <a:r>
              <a:rPr lang="en-US" sz="2000" b="1" dirty="0">
                <a:effectLst/>
              </a:rPr>
              <a:t>:</a:t>
            </a:r>
            <a:r>
              <a:rPr lang="en-US" sz="2000" dirty="0">
                <a:effectLst/>
              </a:rPr>
              <a:t> 0.0</a:t>
            </a:r>
            <a:r>
              <a:rPr lang="ru-RU" sz="2000" dirty="0">
                <a:effectLst/>
              </a:rPr>
              <a:t>21</a:t>
            </a:r>
            <a:r>
              <a:rPr lang="en-US" sz="2000" dirty="0">
                <a:effectLst/>
              </a:rPr>
              <a:t> </a:t>
            </a:r>
            <a:r>
              <a:rPr lang="ru-RU" sz="2000" dirty="0"/>
              <a:t>сек</a:t>
            </a:r>
            <a:endParaRPr lang="en-US" sz="2000" dirty="0">
              <a:effectLst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A7DDD8-3466-EC20-4658-9814587CE552}"/>
              </a:ext>
            </a:extLst>
          </p:cNvPr>
          <p:cNvSpPr txBox="1"/>
          <p:nvPr/>
        </p:nvSpPr>
        <p:spPr>
          <a:xfrm>
            <a:off x="4251195" y="1459960"/>
            <a:ext cx="3689605" cy="287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2000" b="1" dirty="0" err="1"/>
              <a:t>CodeBERT</a:t>
            </a:r>
            <a:r>
              <a:rPr lang="en-US" sz="2000" b="1" dirty="0"/>
              <a:t> + FCN (</a:t>
            </a:r>
            <a:r>
              <a:rPr lang="ru-RU" sz="2000" b="1" dirty="0"/>
              <a:t>без графа)</a:t>
            </a:r>
          </a:p>
        </p:txBody>
      </p:sp>
    </p:spTree>
    <p:extLst>
      <p:ext uri="{BB962C8B-B14F-4D97-AF65-F5344CB8AC3E}">
        <p14:creationId xmlns:p14="http://schemas.microsoft.com/office/powerpoint/2010/main" val="4015428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467E6F-FCEA-CA99-DFD0-85B5662FE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BBD1DC-9C0E-9379-09AE-6F734A81AF69}"/>
              </a:ext>
            </a:extLst>
          </p:cNvPr>
          <p:cNvSpPr txBox="1"/>
          <p:nvPr/>
        </p:nvSpPr>
        <p:spPr>
          <a:xfrm>
            <a:off x="1904238" y="537710"/>
            <a:ext cx="880338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Авторский метод: </a:t>
            </a:r>
            <a:r>
              <a:rPr lang="en-US" sz="2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TF-IDF + Node2Vec + Fully Connected Network</a:t>
            </a:r>
            <a:endParaRPr lang="ru-RU" sz="2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8B1042-6F43-5D2A-9AD4-5292C778EF7C}"/>
              </a:ext>
            </a:extLst>
          </p:cNvPr>
          <p:cNvSpPr txBox="1"/>
          <p:nvPr/>
        </p:nvSpPr>
        <p:spPr>
          <a:xfrm>
            <a:off x="1498720" y="2545234"/>
            <a:ext cx="691376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ru-RU" b="1" dirty="0"/>
              <a:t>2. Построение графа признаков:</a:t>
            </a:r>
            <a:br>
              <a:rPr lang="ru-RU" dirty="0"/>
            </a:br>
            <a:r>
              <a:rPr lang="ru-RU" dirty="0"/>
              <a:t>– Узлы — n-граммы</a:t>
            </a:r>
            <a:br>
              <a:rPr lang="ru-RU" dirty="0"/>
            </a:br>
            <a:r>
              <a:rPr lang="ru-RU" dirty="0"/>
              <a:t>– Рёбра — высокая косинусная близость между признаками</a:t>
            </a:r>
            <a:br>
              <a:rPr lang="ru-RU" dirty="0"/>
            </a:br>
            <a:r>
              <a:rPr lang="ru-RU" dirty="0"/>
              <a:t>– Регуляризация: </a:t>
            </a:r>
            <a:r>
              <a:rPr lang="ru-RU" dirty="0" err="1"/>
              <a:t>дропаут</a:t>
            </a:r>
            <a:r>
              <a:rPr lang="ru-RU" dirty="0"/>
              <a:t>, добавление случайных рёбер</a:t>
            </a:r>
          </a:p>
          <a:p>
            <a:pPr>
              <a:buNone/>
            </a:pPr>
            <a:r>
              <a:rPr lang="ru-RU" b="1" dirty="0"/>
              <a:t>3. Node2Vec:</a:t>
            </a:r>
            <a:br>
              <a:rPr lang="ru-RU" dirty="0"/>
            </a:br>
            <a:r>
              <a:rPr lang="ru-RU" dirty="0"/>
              <a:t>– На графе обучаются </a:t>
            </a:r>
            <a:r>
              <a:rPr lang="ru-RU" dirty="0" err="1"/>
              <a:t>эмбеддинги</a:t>
            </a:r>
            <a:r>
              <a:rPr lang="ru-RU" dirty="0"/>
              <a:t> узлов при помощи </a:t>
            </a:r>
            <a:r>
              <a:rPr lang="en-US" dirty="0"/>
              <a:t>Node2Vec</a:t>
            </a:r>
            <a:r>
              <a:rPr lang="ru-RU" dirty="0"/>
              <a:t>, после чего </a:t>
            </a:r>
            <a:r>
              <a:rPr lang="ru-RU" dirty="0" err="1"/>
              <a:t>перевзвешивают</a:t>
            </a:r>
            <a:r>
              <a:rPr lang="ru-RU" dirty="0"/>
              <a:t> исходную </a:t>
            </a:r>
            <a:r>
              <a:rPr lang="en-US" dirty="0"/>
              <a:t>TF-IDF </a:t>
            </a:r>
            <a:r>
              <a:rPr lang="ru-RU" dirty="0"/>
              <a:t>матрицу</a:t>
            </a:r>
            <a:br>
              <a:rPr lang="ru-RU" dirty="0"/>
            </a:br>
            <a:r>
              <a:rPr lang="ru-RU" b="1" dirty="0"/>
              <a:t>4. Агрегация:</a:t>
            </a:r>
            <a:br>
              <a:rPr lang="ru-RU" dirty="0"/>
            </a:br>
            <a:r>
              <a:rPr lang="ru-RU" dirty="0"/>
              <a:t>– </a:t>
            </a:r>
            <a:r>
              <a:rPr lang="ru-RU" dirty="0" err="1"/>
              <a:t>Эмбеддинги</a:t>
            </a:r>
            <a:r>
              <a:rPr lang="ru-RU" dirty="0"/>
              <a:t> признаков агрегируются для каждого документа</a:t>
            </a:r>
          </a:p>
          <a:p>
            <a:r>
              <a:rPr lang="ru-RU" b="1" dirty="0"/>
              <a:t>5. Классификация:</a:t>
            </a:r>
            <a:br>
              <a:rPr lang="ru-RU" dirty="0"/>
            </a:br>
            <a:r>
              <a:rPr lang="ru-RU" dirty="0"/>
              <a:t>– Глубокая </a:t>
            </a:r>
            <a:r>
              <a:rPr lang="ru-RU" dirty="0" err="1"/>
              <a:t>полносвязная</a:t>
            </a:r>
            <a:r>
              <a:rPr lang="ru-RU" dirty="0"/>
              <a:t> сеть с остаточными связями</a:t>
            </a:r>
            <a:br>
              <a:rPr lang="ru-RU" dirty="0"/>
            </a:br>
            <a:r>
              <a:rPr lang="ru-RU" dirty="0"/>
              <a:t>– Активация GELU, </a:t>
            </a:r>
            <a:r>
              <a:rPr lang="ru-RU" dirty="0" err="1"/>
              <a:t>BatchNorm</a:t>
            </a:r>
            <a:r>
              <a:rPr lang="ru-RU" dirty="0"/>
              <a:t>, </a:t>
            </a:r>
            <a:r>
              <a:rPr lang="ru-RU" dirty="0" err="1"/>
              <a:t>Dropou</a:t>
            </a:r>
            <a:r>
              <a:rPr lang="en-US" dirty="0"/>
              <a:t>t, </a:t>
            </a:r>
            <a:r>
              <a:rPr lang="ru-RU" dirty="0"/>
              <a:t>кастомная инициализация весов</a:t>
            </a:r>
          </a:p>
        </p:txBody>
      </p:sp>
      <p:graphicFrame>
        <p:nvGraphicFramePr>
          <p:cNvPr id="12" name="Схема 11">
            <a:extLst>
              <a:ext uri="{FF2B5EF4-FFF2-40B4-BE49-F238E27FC236}">
                <a16:creationId xmlns:a16="http://schemas.microsoft.com/office/drawing/2014/main" id="{7DDFCC21-1662-17F3-BA1A-B7FA7EE831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4857759"/>
              </p:ext>
            </p:extLst>
          </p:nvPr>
        </p:nvGraphicFramePr>
        <p:xfrm>
          <a:off x="5342128" y="121165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BC1F4C82-4D06-71DA-3E00-149BA563BFFB}"/>
              </a:ext>
            </a:extLst>
          </p:cNvPr>
          <p:cNvSpPr txBox="1"/>
          <p:nvPr/>
        </p:nvSpPr>
        <p:spPr>
          <a:xfrm>
            <a:off x="1498720" y="1352448"/>
            <a:ext cx="67827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ru-RU" b="1" dirty="0"/>
              <a:t>1. TF-IDF по n-граммам (</a:t>
            </a:r>
            <a:r>
              <a:rPr lang="ru-RU" b="1" dirty="0" err="1"/>
              <a:t>char-level</a:t>
            </a:r>
            <a:r>
              <a:rPr lang="ru-RU" b="1" dirty="0"/>
              <a:t>):</a:t>
            </a:r>
            <a:br>
              <a:rPr lang="ru-RU" dirty="0"/>
            </a:br>
            <a:r>
              <a:rPr lang="ru-RU" dirty="0"/>
              <a:t>– Каждый фрагмент кода векторизуется с помощью символьных n-грамм</a:t>
            </a:r>
            <a:br>
              <a:rPr lang="ru-RU" dirty="0"/>
            </a:br>
            <a:r>
              <a:rPr lang="ru-RU" dirty="0"/>
              <a:t>– Признаки отбираются по дисперсии, чтобы убрать шум</a:t>
            </a:r>
          </a:p>
        </p:txBody>
      </p:sp>
    </p:spTree>
    <p:extLst>
      <p:ext uri="{BB962C8B-B14F-4D97-AF65-F5344CB8AC3E}">
        <p14:creationId xmlns:p14="http://schemas.microsoft.com/office/powerpoint/2010/main" val="26023657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Другая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D9D8907-5645-4B68-AAE0-7988C8F611E9}">
  <we:reference id="wa200005566" version="3.0.0.2" store="ru-RU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418</TotalTime>
  <Words>789</Words>
  <Application>Microsoft Office PowerPoint</Application>
  <PresentationFormat>Широкоэкранный</PresentationFormat>
  <Paragraphs>98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Consolas</vt:lpstr>
      <vt:lpstr>Times New Roman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Яромир Гусев</dc:creator>
  <cp:lastModifiedBy>Яромир Гусев</cp:lastModifiedBy>
  <cp:revision>14</cp:revision>
  <dcterms:created xsi:type="dcterms:W3CDTF">2025-05-27T19:05:24Z</dcterms:created>
  <dcterms:modified xsi:type="dcterms:W3CDTF">2025-05-28T13:46:08Z</dcterms:modified>
</cp:coreProperties>
</file>

<file path=docProps/thumbnail.jpeg>
</file>